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4610100" cy="3460750"/>
  <p:notesSz cx="4610100" cy="346075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24" d="100"/>
          <a:sy n="224" d="100"/>
        </p:scale>
        <p:origin x="-1912" y="-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45757" y="1072832"/>
            <a:ext cx="3918585" cy="7267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91515" y="1938020"/>
            <a:ext cx="3227070" cy="865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675"/>
              </a:lnSpc>
            </a:pPr>
            <a:fld id="{81D60167-4931-47E6-BA6A-407CBD079E47}" type="slidenum">
              <a:rPr spc="-20" dirty="0"/>
              <a:t>‹Nº›</a:t>
            </a:fld>
            <a:r>
              <a:rPr spc="-110" dirty="0"/>
              <a:t> </a:t>
            </a:r>
            <a:r>
              <a:rPr spc="150" dirty="0"/>
              <a:t>/</a:t>
            </a:r>
            <a:r>
              <a:rPr spc="-110" dirty="0"/>
              <a:t> </a:t>
            </a:r>
            <a:r>
              <a:rPr spc="-20" dirty="0"/>
              <a:t>13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3333B2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675"/>
              </a:lnSpc>
            </a:pPr>
            <a:fld id="{81D60167-4931-47E6-BA6A-407CBD079E47}" type="slidenum">
              <a:rPr spc="-20" dirty="0"/>
              <a:t>‹Nº›</a:t>
            </a:fld>
            <a:r>
              <a:rPr spc="-110" dirty="0"/>
              <a:t> </a:t>
            </a:r>
            <a:r>
              <a:rPr spc="150" dirty="0"/>
              <a:t>/</a:t>
            </a:r>
            <a:r>
              <a:rPr spc="-110" dirty="0"/>
              <a:t> </a:t>
            </a:r>
            <a:r>
              <a:rPr spc="-20" dirty="0"/>
              <a:t>13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3333B2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30505" y="795972"/>
            <a:ext cx="2005393" cy="2284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374201" y="795972"/>
            <a:ext cx="2005393" cy="2284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11/1/2016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675"/>
              </a:lnSpc>
            </a:pPr>
            <a:fld id="{81D60167-4931-47E6-BA6A-407CBD079E47}" type="slidenum">
              <a:rPr spc="-20" dirty="0"/>
              <a:t>‹Nº›</a:t>
            </a:fld>
            <a:r>
              <a:rPr spc="-110" dirty="0"/>
              <a:t> </a:t>
            </a:r>
            <a:r>
              <a:rPr spc="150" dirty="0"/>
              <a:t>/</a:t>
            </a:r>
            <a:r>
              <a:rPr spc="-110" dirty="0"/>
              <a:t> </a:t>
            </a:r>
            <a:r>
              <a:rPr spc="-20" dirty="0"/>
              <a:t>13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3333B2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11/1/2016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675"/>
              </a:lnSpc>
            </a:pPr>
            <a:fld id="{81D60167-4931-47E6-BA6A-407CBD079E47}" type="slidenum">
              <a:rPr spc="-20" dirty="0"/>
              <a:t>‹Nº›</a:t>
            </a:fld>
            <a:r>
              <a:rPr spc="-110" dirty="0"/>
              <a:t> </a:t>
            </a:r>
            <a:r>
              <a:rPr spc="150" dirty="0"/>
              <a:t>/</a:t>
            </a:r>
            <a:r>
              <a:rPr spc="-110" dirty="0"/>
              <a:t> </a:t>
            </a:r>
            <a:r>
              <a:rPr spc="-20" dirty="0"/>
              <a:t>13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11/1/2016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675"/>
              </a:lnSpc>
            </a:pPr>
            <a:fld id="{81D60167-4931-47E6-BA6A-407CBD079E47}" type="slidenum">
              <a:rPr spc="-20" dirty="0"/>
              <a:t>‹Nº›</a:t>
            </a:fld>
            <a:r>
              <a:rPr spc="-110" dirty="0"/>
              <a:t> </a:t>
            </a:r>
            <a:r>
              <a:rPr spc="150" dirty="0"/>
              <a:t>/</a:t>
            </a:r>
            <a:r>
              <a:rPr spc="-110" dirty="0"/>
              <a:t> </a:t>
            </a:r>
            <a:r>
              <a:rPr spc="-20" dirty="0"/>
              <a:t>13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008380" cy="3355340"/>
          </a:xfrm>
          <a:custGeom>
            <a:avLst/>
            <a:gdLst/>
            <a:ahLst/>
            <a:cxnLst/>
            <a:rect l="l" t="t" r="r" b="b"/>
            <a:pathLst>
              <a:path w="1008380" h="3355340">
                <a:moveTo>
                  <a:pt x="0" y="3354781"/>
                </a:moveTo>
                <a:lnTo>
                  <a:pt x="1007999" y="3354781"/>
                </a:lnTo>
                <a:lnTo>
                  <a:pt x="1007999" y="0"/>
                </a:lnTo>
                <a:lnTo>
                  <a:pt x="0" y="0"/>
                </a:lnTo>
                <a:lnTo>
                  <a:pt x="0" y="3354781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06830" y="89623"/>
            <a:ext cx="2196439" cy="236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3333B2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75296" y="1510167"/>
            <a:ext cx="3439795" cy="9632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567434" y="3218497"/>
            <a:ext cx="1475232" cy="1730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30505" y="3218497"/>
            <a:ext cx="1060323" cy="1730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313720" y="3341243"/>
            <a:ext cx="226695" cy="102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675"/>
              </a:lnSpc>
            </a:pPr>
            <a:fld id="{81D60167-4931-47E6-BA6A-407CBD079E47}" type="slidenum">
              <a:rPr spc="-20" dirty="0"/>
              <a:t>‹Nº›</a:t>
            </a:fld>
            <a:r>
              <a:rPr spc="-110" dirty="0"/>
              <a:t> </a:t>
            </a:r>
            <a:r>
              <a:rPr spc="150" dirty="0"/>
              <a:t>/</a:t>
            </a:r>
            <a:r>
              <a:rPr spc="-110" dirty="0"/>
              <a:t> </a:t>
            </a:r>
            <a:r>
              <a:rPr spc="-20" dirty="0"/>
              <a:t>13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12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5.xml"/><Relationship Id="rId6" Type="http://schemas.openxmlformats.org/officeDocument/2006/relationships/slide" Target="slide10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12.xml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12.xml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slide" Target="slide10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12.xml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12.xml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" Target="slide3.xml"/><Relationship Id="rId7" Type="http://schemas.openxmlformats.org/officeDocument/2006/relationships/slide" Target="slide12.xml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" Target="slide3.xml"/><Relationship Id="rId7" Type="http://schemas.openxmlformats.org/officeDocument/2006/relationships/slide" Target="slide12.xml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12.xml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12.xml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12.xml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12.xml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" Target="slide3.xml"/><Relationship Id="rId7" Type="http://schemas.openxmlformats.org/officeDocument/2006/relationships/slide" Target="slide12.xml"/><Relationship Id="rId12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11" Type="http://schemas.openxmlformats.org/officeDocument/2006/relationships/image" Target="../media/image6.png"/><Relationship Id="rId5" Type="http://schemas.openxmlformats.org/officeDocument/2006/relationships/slide" Target="slide5.xml"/><Relationship Id="rId10" Type="http://schemas.openxmlformats.org/officeDocument/2006/relationships/image" Target="../media/image5.png"/><Relationship Id="rId4" Type="http://schemas.openxmlformats.org/officeDocument/2006/relationships/slide" Target="slide4.xml"/><Relationship Id="rId9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12.xml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slide" Target="slide10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343" y="102590"/>
            <a:ext cx="945515" cy="541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9215" marR="61594" algn="ctr">
              <a:lnSpc>
                <a:spcPts val="700"/>
              </a:lnSpc>
            </a:pP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Una </a:t>
            </a:r>
            <a:r>
              <a:rPr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reflexi</a:t>
            </a:r>
            <a:r>
              <a:rPr lang="es-UY"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ó</a:t>
            </a:r>
            <a:r>
              <a:rPr sz="600" spc="-30" dirty="0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n </a:t>
            </a:r>
            <a:r>
              <a:rPr sz="600" spc="-2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acerca </a:t>
            </a: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del 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uso de </a:t>
            </a:r>
            <a:r>
              <a:rPr sz="600" spc="-1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distribuciones  </a:t>
            </a:r>
            <a:r>
              <a:rPr sz="600" spc="-2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aproximadas</a:t>
            </a:r>
            <a:endParaRPr sz="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550" dirty="0">
              <a:latin typeface="Times New Roman"/>
              <a:cs typeface="Times New Roman"/>
            </a:endParaRPr>
          </a:p>
          <a:p>
            <a:pPr marL="12700" marR="5080" algn="ctr">
              <a:lnSpc>
                <a:spcPts val="700"/>
              </a:lnSpc>
            </a:pPr>
            <a:r>
              <a:rPr sz="600" spc="-10" dirty="0">
                <a:latin typeface="Arial"/>
                <a:cs typeface="Arial"/>
              </a:rPr>
              <a:t>*Carlos </a:t>
            </a:r>
            <a:r>
              <a:rPr sz="600" spc="-40" dirty="0" smtClean="0">
                <a:latin typeface="Arial"/>
                <a:cs typeface="Arial"/>
              </a:rPr>
              <a:t>L</a:t>
            </a:r>
            <a:r>
              <a:rPr lang="es-UY" sz="600" spc="-40" dirty="0" err="1" smtClean="0">
                <a:latin typeface="Arial"/>
                <a:cs typeface="Arial"/>
              </a:rPr>
              <a:t>ó</a:t>
            </a:r>
            <a:r>
              <a:rPr sz="600" spc="-40" dirty="0" err="1" smtClean="0">
                <a:latin typeface="Arial"/>
                <a:cs typeface="Arial"/>
              </a:rPr>
              <a:t>pez</a:t>
            </a:r>
            <a:r>
              <a:rPr sz="600" spc="-40" dirty="0" smtClean="0">
                <a:latin typeface="Arial"/>
                <a:cs typeface="Arial"/>
              </a:rPr>
              <a:t>-V</a:t>
            </a:r>
            <a:r>
              <a:rPr lang="es-UY" sz="600" spc="-40" dirty="0" smtClean="0">
                <a:latin typeface="Arial"/>
                <a:cs typeface="Arial"/>
              </a:rPr>
              <a:t>á</a:t>
            </a:r>
            <a:r>
              <a:rPr sz="600" spc="-40" dirty="0" err="1" smtClean="0">
                <a:latin typeface="Arial"/>
                <a:cs typeface="Arial"/>
              </a:rPr>
              <a:t>zquez</a:t>
            </a:r>
            <a:r>
              <a:rPr sz="600" spc="-40" dirty="0">
                <a:latin typeface="Arial"/>
                <a:cs typeface="Arial"/>
              </a:rPr>
              <a:t>. </a:t>
            </a:r>
            <a:r>
              <a:rPr sz="600" spc="80" dirty="0">
                <a:latin typeface="Arial"/>
                <a:cs typeface="Arial"/>
              </a:rPr>
              <a:t>**  </a:t>
            </a:r>
            <a:r>
              <a:rPr sz="600" spc="-10" dirty="0">
                <a:latin typeface="Arial"/>
                <a:cs typeface="Arial"/>
              </a:rPr>
              <a:t>Esther</a:t>
            </a:r>
            <a:r>
              <a:rPr sz="600" spc="-5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Hochsztain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5"/>
              </a:lnSpc>
            </a:pPr>
            <a:fld id="{81D60167-4931-47E6-BA6A-407CBD079E47}" type="slidenum">
              <a:rPr spc="-20" dirty="0"/>
              <a:t>1</a:t>
            </a:fld>
            <a:r>
              <a:rPr spc="-110" dirty="0"/>
              <a:t> </a:t>
            </a:r>
            <a:r>
              <a:rPr spc="150" dirty="0"/>
              <a:t>/</a:t>
            </a:r>
            <a:r>
              <a:rPr spc="-110" dirty="0"/>
              <a:t> </a:t>
            </a:r>
            <a:r>
              <a:rPr spc="-20" dirty="0"/>
              <a:t>13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260" y="758875"/>
            <a:ext cx="445134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10" dirty="0" err="1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Intr</a:t>
            </a:r>
            <a:r>
              <a:rPr sz="600" spc="25" dirty="0" err="1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o</a:t>
            </a:r>
            <a:r>
              <a:rPr sz="600" spc="-15" dirty="0" err="1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ducc</a:t>
            </a:r>
            <a:r>
              <a:rPr lang="en-US" sz="600" spc="-15" dirty="0" err="1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ió</a:t>
            </a:r>
            <a:r>
              <a:rPr sz="600" spc="-15" dirty="0" err="1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n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260" y="924217"/>
            <a:ext cx="73850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700"/>
              </a:lnSpc>
            </a:pPr>
            <a:r>
              <a:rPr sz="600" spc="-25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Uso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de </a:t>
            </a:r>
            <a:r>
              <a:rPr sz="600" spc="-1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distribuciones  </a:t>
            </a:r>
            <a:r>
              <a:rPr sz="600" spc="-2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aproximadas</a:t>
            </a:r>
            <a:endParaRPr sz="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60" y="1167968"/>
            <a:ext cx="554355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5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Estudio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de</a:t>
            </a:r>
            <a:r>
              <a:rPr sz="600" spc="5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caso</a:t>
            </a:r>
            <a:endParaRPr sz="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260" y="1328242"/>
            <a:ext cx="454659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25" dirty="0">
                <a:solidFill>
                  <a:srgbClr val="9494D7"/>
                </a:solidFill>
                <a:latin typeface="Arial"/>
                <a:cs typeface="Arial"/>
                <a:hlinkClick r:id="rId6" action="ppaction://hlinksldjump"/>
              </a:rPr>
              <a:t>Conclusiones</a:t>
            </a:r>
            <a:endParaRPr sz="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260" y="1488503"/>
            <a:ext cx="853440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15" dirty="0" err="1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Bibliograf</a:t>
            </a:r>
            <a:r>
              <a:rPr lang="es-UY" sz="600" spc="-15" dirty="0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í</a:t>
            </a:r>
            <a:r>
              <a:rPr sz="600" spc="-15" dirty="0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a </a:t>
            </a:r>
            <a:r>
              <a:rPr sz="600" spc="-1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y</a:t>
            </a:r>
            <a:r>
              <a:rPr sz="600" spc="4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 </a:t>
            </a:r>
            <a:r>
              <a:rPr sz="600" spc="-2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referencias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7042" y="767643"/>
            <a:ext cx="2341880" cy="461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150" marR="5080" indent="-172085">
              <a:lnSpc>
                <a:spcPct val="106700"/>
              </a:lnSpc>
            </a:pPr>
            <a:r>
              <a:rPr sz="1400" spc="-30" dirty="0">
                <a:solidFill>
                  <a:srgbClr val="3333B2"/>
                </a:solidFill>
                <a:latin typeface="Tahoma"/>
                <a:cs typeface="Tahoma"/>
              </a:rPr>
              <a:t>Una </a:t>
            </a:r>
            <a:r>
              <a:rPr sz="1400" spc="-125" dirty="0" err="1" smtClean="0">
                <a:solidFill>
                  <a:srgbClr val="3333B2"/>
                </a:solidFill>
                <a:latin typeface="Tahoma"/>
                <a:cs typeface="Tahoma"/>
              </a:rPr>
              <a:t>reflexi</a:t>
            </a:r>
            <a:r>
              <a:rPr lang="es-UY" sz="1400" spc="-125" dirty="0" err="1" smtClean="0">
                <a:solidFill>
                  <a:srgbClr val="3333B2"/>
                </a:solidFill>
                <a:latin typeface="Tahoma"/>
                <a:cs typeface="Tahoma"/>
              </a:rPr>
              <a:t>ó</a:t>
            </a:r>
            <a:r>
              <a:rPr sz="1400" spc="-125" dirty="0" smtClean="0">
                <a:solidFill>
                  <a:srgbClr val="3333B2"/>
                </a:solidFill>
                <a:latin typeface="Tahoma"/>
                <a:cs typeface="Tahoma"/>
              </a:rPr>
              <a:t>n </a:t>
            </a:r>
            <a:r>
              <a:rPr sz="1400" spc="-55" dirty="0">
                <a:solidFill>
                  <a:srgbClr val="3333B2"/>
                </a:solidFill>
                <a:latin typeface="Tahoma"/>
                <a:cs typeface="Tahoma"/>
              </a:rPr>
              <a:t>acerca del </a:t>
            </a:r>
            <a:r>
              <a:rPr sz="1400" spc="-70" dirty="0">
                <a:solidFill>
                  <a:srgbClr val="3333B2"/>
                </a:solidFill>
                <a:latin typeface="Tahoma"/>
                <a:cs typeface="Tahoma"/>
              </a:rPr>
              <a:t>uso </a:t>
            </a:r>
            <a:r>
              <a:rPr sz="1400" spc="-85" dirty="0">
                <a:solidFill>
                  <a:srgbClr val="3333B2"/>
                </a:solidFill>
                <a:latin typeface="Tahoma"/>
                <a:cs typeface="Tahoma"/>
              </a:rPr>
              <a:t>de  </a:t>
            </a:r>
            <a:r>
              <a:rPr sz="1400" spc="-40" dirty="0">
                <a:solidFill>
                  <a:srgbClr val="3333B2"/>
                </a:solidFill>
                <a:latin typeface="Tahoma"/>
                <a:cs typeface="Tahoma"/>
              </a:rPr>
              <a:t>distribuciones</a:t>
            </a:r>
            <a:r>
              <a:rPr sz="1400" spc="-65" dirty="0">
                <a:solidFill>
                  <a:srgbClr val="3333B2"/>
                </a:solidFill>
                <a:latin typeface="Tahoma"/>
                <a:cs typeface="Tahoma"/>
              </a:rPr>
              <a:t> </a:t>
            </a:r>
            <a:r>
              <a:rPr sz="1400" spc="-60" dirty="0">
                <a:solidFill>
                  <a:srgbClr val="3333B2"/>
                </a:solidFill>
                <a:latin typeface="Tahoma"/>
                <a:cs typeface="Tahoma"/>
              </a:rPr>
              <a:t>aproximadas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64106" y="1540764"/>
            <a:ext cx="2687955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35" dirty="0">
                <a:latin typeface="Tahoma"/>
                <a:cs typeface="Tahoma"/>
              </a:rPr>
              <a:t>*Carlos </a:t>
            </a:r>
            <a:r>
              <a:rPr sz="1050" spc="-100" dirty="0" smtClean="0">
                <a:latin typeface="Tahoma"/>
                <a:cs typeface="Tahoma"/>
              </a:rPr>
              <a:t>L</a:t>
            </a:r>
            <a:r>
              <a:rPr lang="es-UY" sz="1050" spc="-100" dirty="0" err="1" smtClean="0">
                <a:latin typeface="Tahoma"/>
                <a:cs typeface="Tahoma"/>
              </a:rPr>
              <a:t>ó</a:t>
            </a:r>
            <a:r>
              <a:rPr sz="1050" spc="-100" dirty="0" err="1" smtClean="0">
                <a:latin typeface="Tahoma"/>
                <a:cs typeface="Tahoma"/>
              </a:rPr>
              <a:t>pez</a:t>
            </a:r>
            <a:r>
              <a:rPr sz="1050" spc="-100" dirty="0" smtClean="0">
                <a:latin typeface="Tahoma"/>
                <a:cs typeface="Tahoma"/>
              </a:rPr>
              <a:t>-V</a:t>
            </a:r>
            <a:r>
              <a:rPr lang="es-UY" sz="1050" spc="-100" dirty="0" smtClean="0">
                <a:latin typeface="Tahoma"/>
                <a:cs typeface="Tahoma"/>
              </a:rPr>
              <a:t>á</a:t>
            </a:r>
            <a:r>
              <a:rPr sz="1050" spc="-100" dirty="0" err="1" smtClean="0">
                <a:latin typeface="Tahoma"/>
                <a:cs typeface="Tahoma"/>
              </a:rPr>
              <a:t>zquez</a:t>
            </a:r>
            <a:r>
              <a:rPr sz="1050" spc="-100" dirty="0">
                <a:latin typeface="Tahoma"/>
                <a:cs typeface="Tahoma"/>
              </a:rPr>
              <a:t>.  </a:t>
            </a:r>
            <a:r>
              <a:rPr sz="1050" spc="-55" dirty="0">
                <a:latin typeface="Tahoma"/>
                <a:cs typeface="Tahoma"/>
              </a:rPr>
              <a:t>** </a:t>
            </a:r>
            <a:r>
              <a:rPr sz="1050" spc="-30" dirty="0">
                <a:latin typeface="Tahoma"/>
                <a:cs typeface="Tahoma"/>
              </a:rPr>
              <a:t>Esther</a:t>
            </a:r>
            <a:r>
              <a:rPr sz="1050" spc="110" dirty="0">
                <a:latin typeface="Tahoma"/>
                <a:cs typeface="Tahoma"/>
              </a:rPr>
              <a:t> </a:t>
            </a:r>
            <a:r>
              <a:rPr sz="1050" spc="-25" dirty="0">
                <a:latin typeface="Tahoma"/>
                <a:cs typeface="Tahoma"/>
              </a:rPr>
              <a:t>Hochsztain</a:t>
            </a:r>
            <a:endParaRPr sz="1050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51343" y="1896808"/>
            <a:ext cx="2949575" cy="600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955"/>
              </a:lnSpc>
            </a:pPr>
            <a:r>
              <a:rPr sz="800" spc="110" dirty="0">
                <a:latin typeface="Arial"/>
                <a:cs typeface="Arial"/>
              </a:rPr>
              <a:t>* </a:t>
            </a:r>
            <a:r>
              <a:rPr sz="800" spc="-5" dirty="0">
                <a:latin typeface="Arial"/>
                <a:cs typeface="Arial"/>
              </a:rPr>
              <a:t>Laboratorio </a:t>
            </a:r>
            <a:r>
              <a:rPr sz="800" spc="-10" dirty="0">
                <a:latin typeface="Arial"/>
                <a:cs typeface="Arial"/>
              </a:rPr>
              <a:t>Latin-Geo </a:t>
            </a:r>
            <a:r>
              <a:rPr sz="800" spc="-20" dirty="0">
                <a:latin typeface="Arial"/>
                <a:cs typeface="Arial"/>
              </a:rPr>
              <a:t>Uruguay, </a:t>
            </a:r>
            <a:r>
              <a:rPr sz="800" spc="5" dirty="0">
                <a:latin typeface="Arial"/>
                <a:cs typeface="Arial"/>
              </a:rPr>
              <a:t>**Universidad </a:t>
            </a:r>
            <a:r>
              <a:rPr sz="800" spc="-40" dirty="0">
                <a:latin typeface="Arial"/>
                <a:cs typeface="Arial"/>
              </a:rPr>
              <a:t>de  </a:t>
            </a:r>
            <a:r>
              <a:rPr sz="800" spc="-10" dirty="0">
                <a:latin typeface="Arial"/>
                <a:cs typeface="Arial"/>
              </a:rPr>
              <a:t>la </a:t>
            </a:r>
            <a:r>
              <a:rPr sz="800" spc="40" dirty="0">
                <a:latin typeface="Arial"/>
                <a:cs typeface="Arial"/>
              </a:rPr>
              <a:t> </a:t>
            </a:r>
            <a:r>
              <a:rPr sz="800" spc="-40" dirty="0" smtClean="0">
                <a:latin typeface="Arial"/>
                <a:cs typeface="Arial"/>
              </a:rPr>
              <a:t>Rep</a:t>
            </a:r>
            <a:r>
              <a:rPr lang="es-UY" sz="800" spc="-40" dirty="0" smtClean="0">
                <a:latin typeface="Arial"/>
                <a:cs typeface="Arial"/>
              </a:rPr>
              <a:t>ú</a:t>
            </a:r>
            <a:r>
              <a:rPr sz="800" spc="-40" dirty="0" err="1" smtClean="0">
                <a:latin typeface="Arial"/>
                <a:cs typeface="Arial"/>
              </a:rPr>
              <a:t>blica</a:t>
            </a:r>
            <a:r>
              <a:rPr sz="800" spc="-40" dirty="0">
                <a:latin typeface="Arial"/>
                <a:cs typeface="Arial"/>
              </a:rPr>
              <a:t>.</a:t>
            </a:r>
            <a:endParaRPr sz="800" dirty="0">
              <a:latin typeface="Arial"/>
              <a:cs typeface="Arial"/>
            </a:endParaRPr>
          </a:p>
          <a:p>
            <a:pPr marR="27940" algn="ctr">
              <a:lnSpc>
                <a:spcPts val="955"/>
              </a:lnSpc>
            </a:pPr>
            <a:r>
              <a:rPr sz="800" spc="-20" dirty="0">
                <a:latin typeface="Arial"/>
                <a:cs typeface="Arial"/>
              </a:rPr>
              <a:t>Uruguay,</a:t>
            </a:r>
            <a:endParaRPr sz="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 dirty="0">
              <a:latin typeface="Times New Roman"/>
              <a:cs typeface="Times New Roman"/>
            </a:endParaRPr>
          </a:p>
          <a:p>
            <a:pPr marR="27940" algn="ctr">
              <a:lnSpc>
                <a:spcPct val="100000"/>
              </a:lnSpc>
            </a:pPr>
            <a:r>
              <a:rPr sz="1050" spc="15" dirty="0">
                <a:latin typeface="Tahoma"/>
                <a:cs typeface="Tahoma"/>
              </a:rPr>
              <a:t>CLATSE- </a:t>
            </a:r>
            <a:r>
              <a:rPr sz="1050" spc="-30" dirty="0">
                <a:latin typeface="Tahoma"/>
                <a:cs typeface="Tahoma"/>
              </a:rPr>
              <a:t>Octubre</a:t>
            </a:r>
            <a:r>
              <a:rPr sz="1050" spc="-20" dirty="0">
                <a:latin typeface="Tahoma"/>
                <a:cs typeface="Tahoma"/>
              </a:rPr>
              <a:t> </a:t>
            </a:r>
            <a:r>
              <a:rPr sz="1050" spc="-55" dirty="0">
                <a:latin typeface="Tahoma"/>
                <a:cs typeface="Tahoma"/>
              </a:rPr>
              <a:t>2016</a:t>
            </a:r>
            <a:endParaRPr sz="1050" dirty="0">
              <a:latin typeface="Tahoma"/>
              <a:cs typeface="Tahoma"/>
            </a:endParaRPr>
          </a:p>
        </p:txBody>
      </p:sp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998" y="102590"/>
            <a:ext cx="832485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700"/>
              </a:lnSpc>
            </a:pP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Una </a:t>
            </a:r>
            <a:r>
              <a:rPr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reflexi</a:t>
            </a:r>
            <a:r>
              <a:rPr lang="es-UY"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ó</a:t>
            </a:r>
            <a:r>
              <a:rPr sz="600" spc="-30" dirty="0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n </a:t>
            </a:r>
            <a:r>
              <a:rPr sz="600" spc="-2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acerca </a:t>
            </a: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del 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uso de </a:t>
            </a:r>
            <a:r>
              <a:rPr sz="600" spc="-1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distribuciones  </a:t>
            </a:r>
            <a:r>
              <a:rPr sz="600" spc="-2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aproximadas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343" y="452247"/>
            <a:ext cx="94551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6370" marR="5080" indent="-154305">
              <a:lnSpc>
                <a:spcPts val="700"/>
              </a:lnSpc>
            </a:pPr>
            <a:r>
              <a:rPr sz="600" spc="-10" dirty="0">
                <a:latin typeface="Arial"/>
                <a:cs typeface="Arial"/>
              </a:rPr>
              <a:t>*Carlos </a:t>
            </a:r>
            <a:r>
              <a:rPr sz="600" spc="-40" dirty="0" smtClean="0">
                <a:latin typeface="Arial"/>
                <a:cs typeface="Arial"/>
              </a:rPr>
              <a:t>L</a:t>
            </a:r>
            <a:r>
              <a:rPr lang="es-UY" sz="600" spc="-40" dirty="0" err="1" smtClean="0">
                <a:latin typeface="Arial"/>
                <a:cs typeface="Arial"/>
              </a:rPr>
              <a:t>ó</a:t>
            </a:r>
            <a:r>
              <a:rPr sz="600" spc="-40" dirty="0" err="1" smtClean="0">
                <a:latin typeface="Arial"/>
                <a:cs typeface="Arial"/>
              </a:rPr>
              <a:t>pez</a:t>
            </a:r>
            <a:r>
              <a:rPr sz="600" spc="-40" dirty="0" smtClean="0">
                <a:latin typeface="Arial"/>
                <a:cs typeface="Arial"/>
              </a:rPr>
              <a:t>-V</a:t>
            </a:r>
            <a:r>
              <a:rPr lang="es-UY" sz="600" spc="-40" dirty="0" smtClean="0">
                <a:latin typeface="Arial"/>
                <a:cs typeface="Arial"/>
              </a:rPr>
              <a:t>á</a:t>
            </a:r>
            <a:r>
              <a:rPr sz="600" spc="-40" dirty="0" err="1" smtClean="0">
                <a:latin typeface="Arial"/>
                <a:cs typeface="Arial"/>
              </a:rPr>
              <a:t>zquez</a:t>
            </a:r>
            <a:r>
              <a:rPr sz="600" spc="-40" dirty="0">
                <a:latin typeface="Arial"/>
                <a:cs typeface="Arial"/>
              </a:rPr>
              <a:t>. </a:t>
            </a:r>
            <a:r>
              <a:rPr sz="600" spc="80" dirty="0">
                <a:latin typeface="Arial"/>
                <a:cs typeface="Arial"/>
              </a:rPr>
              <a:t>**  </a:t>
            </a:r>
            <a:r>
              <a:rPr sz="600" spc="-10" dirty="0">
                <a:latin typeface="Arial"/>
                <a:cs typeface="Arial"/>
              </a:rPr>
              <a:t>Esther</a:t>
            </a:r>
            <a:r>
              <a:rPr sz="600" spc="-5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Hochsztain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260" y="758875"/>
            <a:ext cx="445134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UY" sz="600" spc="10" dirty="0" err="1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Introducció</a:t>
            </a:r>
            <a:r>
              <a:rPr sz="600" spc="-15" dirty="0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n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60" y="924217"/>
            <a:ext cx="73850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700"/>
              </a:lnSpc>
            </a:pPr>
            <a:r>
              <a:rPr sz="600" spc="-25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Uso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de </a:t>
            </a:r>
            <a:r>
              <a:rPr sz="600" spc="-1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distribuciones  </a:t>
            </a:r>
            <a:r>
              <a:rPr sz="600" spc="-2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aproximadas</a:t>
            </a:r>
            <a:endParaRPr sz="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260" y="1167968"/>
            <a:ext cx="554355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5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Estudio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de</a:t>
            </a:r>
            <a:r>
              <a:rPr sz="600" spc="5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caso</a:t>
            </a:r>
            <a:endParaRPr sz="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260" y="1328242"/>
            <a:ext cx="454659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25" dirty="0">
                <a:solidFill>
                  <a:srgbClr val="9494D7"/>
                </a:solidFill>
                <a:latin typeface="Arial"/>
                <a:cs typeface="Arial"/>
                <a:hlinkClick r:id="rId6" action="ppaction://hlinksldjump"/>
              </a:rPr>
              <a:t>Conclusiones</a:t>
            </a:r>
            <a:endParaRPr sz="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260" y="1488503"/>
            <a:ext cx="853440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15" dirty="0" err="1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Bibliograf</a:t>
            </a:r>
            <a:r>
              <a:rPr lang="es-UY" sz="600" spc="-15" dirty="0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í</a:t>
            </a:r>
            <a:r>
              <a:rPr sz="600" spc="-15" dirty="0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a </a:t>
            </a:r>
            <a:r>
              <a:rPr sz="600" spc="-1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y</a:t>
            </a:r>
            <a:r>
              <a:rPr sz="600" spc="4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 </a:t>
            </a:r>
            <a:r>
              <a:rPr sz="600" spc="-2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referencias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918665" y="89623"/>
            <a:ext cx="17792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Plan </a:t>
            </a:r>
            <a:r>
              <a:rPr spc="-85" dirty="0"/>
              <a:t>de </a:t>
            </a:r>
            <a:r>
              <a:rPr spc="-30" dirty="0"/>
              <a:t>la</a:t>
            </a:r>
            <a:r>
              <a:rPr spc="114" dirty="0"/>
              <a:t> </a:t>
            </a:r>
            <a:r>
              <a:rPr spc="-95" dirty="0" err="1" smtClean="0"/>
              <a:t>Presentaci</a:t>
            </a:r>
            <a:r>
              <a:rPr lang="es-UY" spc="-95" dirty="0" err="1" smtClean="0"/>
              <a:t>ó</a:t>
            </a:r>
            <a:r>
              <a:rPr spc="-95" dirty="0" smtClean="0"/>
              <a:t>n</a:t>
            </a:r>
            <a:endParaRPr spc="-95" dirty="0"/>
          </a:p>
        </p:txBody>
      </p:sp>
      <p:sp>
        <p:nvSpPr>
          <p:cNvPr id="10" name="object 10"/>
          <p:cNvSpPr/>
          <p:nvPr/>
        </p:nvSpPr>
        <p:spPr>
          <a:xfrm>
            <a:off x="1117149" y="799422"/>
            <a:ext cx="135255" cy="135255"/>
          </a:xfrm>
          <a:custGeom>
            <a:avLst/>
            <a:gdLst/>
            <a:ahLst/>
            <a:cxnLst/>
            <a:rect l="l" t="t" r="r" b="b"/>
            <a:pathLst>
              <a:path w="135255" h="135255">
                <a:moveTo>
                  <a:pt x="67480" y="0"/>
                </a:moveTo>
                <a:lnTo>
                  <a:pt x="41214" y="5302"/>
                </a:lnTo>
                <a:lnTo>
                  <a:pt x="19764" y="19764"/>
                </a:lnTo>
                <a:lnTo>
                  <a:pt x="5302" y="41214"/>
                </a:lnTo>
                <a:lnTo>
                  <a:pt x="0" y="67481"/>
                </a:lnTo>
                <a:lnTo>
                  <a:pt x="5302" y="93747"/>
                </a:lnTo>
                <a:lnTo>
                  <a:pt x="19764" y="115197"/>
                </a:lnTo>
                <a:lnTo>
                  <a:pt x="41214" y="129658"/>
                </a:lnTo>
                <a:lnTo>
                  <a:pt x="67480" y="134961"/>
                </a:lnTo>
                <a:lnTo>
                  <a:pt x="93747" y="129658"/>
                </a:lnTo>
                <a:lnTo>
                  <a:pt x="115197" y="115197"/>
                </a:lnTo>
                <a:lnTo>
                  <a:pt x="129658" y="93747"/>
                </a:lnTo>
                <a:lnTo>
                  <a:pt x="134961" y="67481"/>
                </a:lnTo>
                <a:lnTo>
                  <a:pt x="129658" y="41214"/>
                </a:lnTo>
                <a:lnTo>
                  <a:pt x="115197" y="19764"/>
                </a:lnTo>
                <a:lnTo>
                  <a:pt x="93747" y="5302"/>
                </a:lnTo>
                <a:lnTo>
                  <a:pt x="67480" y="0"/>
                </a:lnTo>
                <a:close/>
              </a:path>
            </a:pathLst>
          </a:custGeom>
          <a:solidFill>
            <a:srgbClr val="3333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40294" y="769378"/>
            <a:ext cx="904875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50" dirty="0">
                <a:solidFill>
                  <a:srgbClr val="FFFFFF"/>
                </a:solidFill>
                <a:latin typeface="Tahoma"/>
                <a:cs typeface="Tahoma"/>
              </a:rPr>
              <a:t>1 </a:t>
            </a:r>
            <a:r>
              <a:rPr sz="1000" spc="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50" spc="-80" dirty="0" err="1" smtClean="0">
                <a:solidFill>
                  <a:srgbClr val="3333B2"/>
                </a:solidFill>
                <a:latin typeface="Tahoma"/>
                <a:cs typeface="Tahoma"/>
                <a:hlinkClick r:id="rId3" action="ppaction://hlinksldjump"/>
              </a:rPr>
              <a:t>Introducci</a:t>
            </a:r>
            <a:r>
              <a:rPr lang="es-UY" sz="1050" spc="-80" dirty="0" err="1" smtClean="0">
                <a:solidFill>
                  <a:srgbClr val="3333B2"/>
                </a:solidFill>
                <a:latin typeface="Tahoma"/>
                <a:cs typeface="Tahoma"/>
                <a:hlinkClick r:id="rId3" action="ppaction://hlinksldjump"/>
              </a:rPr>
              <a:t>ó</a:t>
            </a:r>
            <a:r>
              <a:rPr sz="1050" spc="-80" dirty="0" smtClean="0">
                <a:solidFill>
                  <a:srgbClr val="3333B2"/>
                </a:solidFill>
                <a:latin typeface="Tahoma"/>
                <a:cs typeface="Tahoma"/>
                <a:hlinkClick r:id="rId3" action="ppaction://hlinksldjump"/>
              </a:rPr>
              <a:t>n</a:t>
            </a:r>
            <a:endParaRPr sz="1050" dirty="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17149" y="1229939"/>
            <a:ext cx="135255" cy="135255"/>
          </a:xfrm>
          <a:custGeom>
            <a:avLst/>
            <a:gdLst/>
            <a:ahLst/>
            <a:cxnLst/>
            <a:rect l="l" t="t" r="r" b="b"/>
            <a:pathLst>
              <a:path w="135255" h="135255">
                <a:moveTo>
                  <a:pt x="67480" y="0"/>
                </a:moveTo>
                <a:lnTo>
                  <a:pt x="41214" y="5302"/>
                </a:lnTo>
                <a:lnTo>
                  <a:pt x="19764" y="19764"/>
                </a:lnTo>
                <a:lnTo>
                  <a:pt x="5302" y="41214"/>
                </a:lnTo>
                <a:lnTo>
                  <a:pt x="0" y="67481"/>
                </a:lnTo>
                <a:lnTo>
                  <a:pt x="5302" y="93747"/>
                </a:lnTo>
                <a:lnTo>
                  <a:pt x="19764" y="115197"/>
                </a:lnTo>
                <a:lnTo>
                  <a:pt x="41214" y="129658"/>
                </a:lnTo>
                <a:lnTo>
                  <a:pt x="67480" y="134961"/>
                </a:lnTo>
                <a:lnTo>
                  <a:pt x="93747" y="129658"/>
                </a:lnTo>
                <a:lnTo>
                  <a:pt x="115197" y="115197"/>
                </a:lnTo>
                <a:lnTo>
                  <a:pt x="129658" y="93747"/>
                </a:lnTo>
                <a:lnTo>
                  <a:pt x="134961" y="67481"/>
                </a:lnTo>
                <a:lnTo>
                  <a:pt x="129658" y="41214"/>
                </a:lnTo>
                <a:lnTo>
                  <a:pt x="115197" y="19764"/>
                </a:lnTo>
                <a:lnTo>
                  <a:pt x="93747" y="5302"/>
                </a:lnTo>
                <a:lnTo>
                  <a:pt x="67480" y="0"/>
                </a:lnTo>
                <a:close/>
              </a:path>
            </a:pathLst>
          </a:custGeom>
          <a:solidFill>
            <a:srgbClr val="3333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40294" y="1199896"/>
            <a:ext cx="216662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50" dirty="0">
                <a:solidFill>
                  <a:srgbClr val="FFFFFF"/>
                </a:solidFill>
                <a:latin typeface="Tahoma"/>
                <a:cs typeface="Tahoma"/>
              </a:rPr>
              <a:t>2   </a:t>
            </a:r>
            <a:r>
              <a:rPr sz="1050" spc="-35" dirty="0">
                <a:solidFill>
                  <a:srgbClr val="3333B2"/>
                </a:solidFill>
                <a:latin typeface="Tahoma"/>
                <a:cs typeface="Tahoma"/>
                <a:hlinkClick r:id="rId4" action="ppaction://hlinksldjump"/>
              </a:rPr>
              <a:t>Uso </a:t>
            </a:r>
            <a:r>
              <a:rPr sz="1050" spc="-70" dirty="0">
                <a:solidFill>
                  <a:srgbClr val="3333B2"/>
                </a:solidFill>
                <a:latin typeface="Tahoma"/>
                <a:cs typeface="Tahoma"/>
                <a:hlinkClick r:id="rId4" action="ppaction://hlinksldjump"/>
              </a:rPr>
              <a:t>de </a:t>
            </a:r>
            <a:r>
              <a:rPr sz="1050" spc="-35" dirty="0">
                <a:solidFill>
                  <a:srgbClr val="3333B2"/>
                </a:solidFill>
                <a:latin typeface="Tahoma"/>
                <a:cs typeface="Tahoma"/>
                <a:hlinkClick r:id="rId4" action="ppaction://hlinksldjump"/>
              </a:rPr>
              <a:t>distribuciones</a:t>
            </a:r>
            <a:r>
              <a:rPr sz="1050" spc="130" dirty="0">
                <a:solidFill>
                  <a:srgbClr val="3333B2"/>
                </a:solidFill>
                <a:latin typeface="Tahoma"/>
                <a:cs typeface="Tahoma"/>
                <a:hlinkClick r:id="rId4" action="ppaction://hlinksldjump"/>
              </a:rPr>
              <a:t> </a:t>
            </a:r>
            <a:r>
              <a:rPr sz="1050" spc="-50" dirty="0">
                <a:solidFill>
                  <a:srgbClr val="3333B2"/>
                </a:solidFill>
                <a:latin typeface="Tahoma"/>
                <a:cs typeface="Tahoma"/>
                <a:hlinkClick r:id="rId4" action="ppaction://hlinksldjump"/>
              </a:rPr>
              <a:t>aproximadas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17149" y="1660456"/>
            <a:ext cx="135255" cy="135255"/>
          </a:xfrm>
          <a:custGeom>
            <a:avLst/>
            <a:gdLst/>
            <a:ahLst/>
            <a:cxnLst/>
            <a:rect l="l" t="t" r="r" b="b"/>
            <a:pathLst>
              <a:path w="135255" h="135255">
                <a:moveTo>
                  <a:pt x="67480" y="0"/>
                </a:moveTo>
                <a:lnTo>
                  <a:pt x="41214" y="5302"/>
                </a:lnTo>
                <a:lnTo>
                  <a:pt x="19764" y="19764"/>
                </a:lnTo>
                <a:lnTo>
                  <a:pt x="5302" y="41214"/>
                </a:lnTo>
                <a:lnTo>
                  <a:pt x="0" y="67481"/>
                </a:lnTo>
                <a:lnTo>
                  <a:pt x="5302" y="93747"/>
                </a:lnTo>
                <a:lnTo>
                  <a:pt x="19764" y="115197"/>
                </a:lnTo>
                <a:lnTo>
                  <a:pt x="41214" y="129658"/>
                </a:lnTo>
                <a:lnTo>
                  <a:pt x="67480" y="134961"/>
                </a:lnTo>
                <a:lnTo>
                  <a:pt x="93747" y="129658"/>
                </a:lnTo>
                <a:lnTo>
                  <a:pt x="115197" y="115197"/>
                </a:lnTo>
                <a:lnTo>
                  <a:pt x="129658" y="93747"/>
                </a:lnTo>
                <a:lnTo>
                  <a:pt x="134961" y="67481"/>
                </a:lnTo>
                <a:lnTo>
                  <a:pt x="129658" y="41214"/>
                </a:lnTo>
                <a:lnTo>
                  <a:pt x="115197" y="19764"/>
                </a:lnTo>
                <a:lnTo>
                  <a:pt x="93747" y="5302"/>
                </a:lnTo>
                <a:lnTo>
                  <a:pt x="67480" y="0"/>
                </a:lnTo>
                <a:close/>
              </a:path>
            </a:pathLst>
          </a:custGeom>
          <a:solidFill>
            <a:srgbClr val="3333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17149" y="2090961"/>
            <a:ext cx="135255" cy="135255"/>
          </a:xfrm>
          <a:custGeom>
            <a:avLst/>
            <a:gdLst/>
            <a:ahLst/>
            <a:cxnLst/>
            <a:rect l="l" t="t" r="r" b="b"/>
            <a:pathLst>
              <a:path w="135255" h="135255">
                <a:moveTo>
                  <a:pt x="67480" y="0"/>
                </a:moveTo>
                <a:lnTo>
                  <a:pt x="41214" y="5302"/>
                </a:lnTo>
                <a:lnTo>
                  <a:pt x="19764" y="19764"/>
                </a:lnTo>
                <a:lnTo>
                  <a:pt x="5302" y="41214"/>
                </a:lnTo>
                <a:lnTo>
                  <a:pt x="0" y="67481"/>
                </a:lnTo>
                <a:lnTo>
                  <a:pt x="5302" y="93747"/>
                </a:lnTo>
                <a:lnTo>
                  <a:pt x="19764" y="115197"/>
                </a:lnTo>
                <a:lnTo>
                  <a:pt x="41214" y="129658"/>
                </a:lnTo>
                <a:lnTo>
                  <a:pt x="67480" y="134961"/>
                </a:lnTo>
                <a:lnTo>
                  <a:pt x="93747" y="129658"/>
                </a:lnTo>
                <a:lnTo>
                  <a:pt x="115197" y="115197"/>
                </a:lnTo>
                <a:lnTo>
                  <a:pt x="129658" y="93747"/>
                </a:lnTo>
                <a:lnTo>
                  <a:pt x="134961" y="67481"/>
                </a:lnTo>
                <a:lnTo>
                  <a:pt x="129658" y="41214"/>
                </a:lnTo>
                <a:lnTo>
                  <a:pt x="115197" y="19764"/>
                </a:lnTo>
                <a:lnTo>
                  <a:pt x="93747" y="5302"/>
                </a:lnTo>
                <a:lnTo>
                  <a:pt x="67480" y="0"/>
                </a:lnTo>
                <a:close/>
              </a:path>
            </a:pathLst>
          </a:custGeom>
          <a:solidFill>
            <a:srgbClr val="3333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17149" y="2521478"/>
            <a:ext cx="135255" cy="135255"/>
          </a:xfrm>
          <a:custGeom>
            <a:avLst/>
            <a:gdLst/>
            <a:ahLst/>
            <a:cxnLst/>
            <a:rect l="l" t="t" r="r" b="b"/>
            <a:pathLst>
              <a:path w="135255" h="135255">
                <a:moveTo>
                  <a:pt x="67480" y="0"/>
                </a:moveTo>
                <a:lnTo>
                  <a:pt x="41214" y="5302"/>
                </a:lnTo>
                <a:lnTo>
                  <a:pt x="19764" y="19764"/>
                </a:lnTo>
                <a:lnTo>
                  <a:pt x="5302" y="41214"/>
                </a:lnTo>
                <a:lnTo>
                  <a:pt x="0" y="67481"/>
                </a:lnTo>
                <a:lnTo>
                  <a:pt x="5302" y="93747"/>
                </a:lnTo>
                <a:lnTo>
                  <a:pt x="19764" y="115197"/>
                </a:lnTo>
                <a:lnTo>
                  <a:pt x="41214" y="129658"/>
                </a:lnTo>
                <a:lnTo>
                  <a:pt x="67480" y="134961"/>
                </a:lnTo>
                <a:lnTo>
                  <a:pt x="93747" y="129658"/>
                </a:lnTo>
                <a:lnTo>
                  <a:pt x="115197" y="115197"/>
                </a:lnTo>
                <a:lnTo>
                  <a:pt x="129658" y="93747"/>
                </a:lnTo>
                <a:lnTo>
                  <a:pt x="134961" y="67481"/>
                </a:lnTo>
                <a:lnTo>
                  <a:pt x="129658" y="41214"/>
                </a:lnTo>
                <a:lnTo>
                  <a:pt x="115197" y="19764"/>
                </a:lnTo>
                <a:lnTo>
                  <a:pt x="93747" y="5302"/>
                </a:lnTo>
                <a:lnTo>
                  <a:pt x="67480" y="0"/>
                </a:lnTo>
                <a:close/>
              </a:path>
            </a:pathLst>
          </a:custGeom>
          <a:solidFill>
            <a:srgbClr val="3333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140294" y="1630413"/>
            <a:ext cx="1605915" cy="1048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0815" indent="-158115">
              <a:lnSpc>
                <a:spcPct val="100000"/>
              </a:lnSpc>
              <a:buClr>
                <a:srgbClr val="FFFFFF"/>
              </a:buClr>
              <a:buSzPct val="95238"/>
              <a:buAutoNum type="arabicPlain" startAt="3"/>
              <a:tabLst>
                <a:tab pos="171450" algn="l"/>
              </a:tabLst>
            </a:pPr>
            <a:r>
              <a:rPr sz="1050" spc="-25" dirty="0">
                <a:solidFill>
                  <a:srgbClr val="3333B2"/>
                </a:solidFill>
                <a:latin typeface="Tahoma"/>
                <a:cs typeface="Tahoma"/>
                <a:hlinkClick r:id="rId5" action="ppaction://hlinksldjump"/>
              </a:rPr>
              <a:t>Estudio </a:t>
            </a:r>
            <a:r>
              <a:rPr sz="1050" spc="-70" dirty="0">
                <a:solidFill>
                  <a:srgbClr val="3333B2"/>
                </a:solidFill>
                <a:latin typeface="Tahoma"/>
                <a:cs typeface="Tahoma"/>
                <a:hlinkClick r:id="rId5" action="ppaction://hlinksldjump"/>
              </a:rPr>
              <a:t>de</a:t>
            </a:r>
            <a:r>
              <a:rPr sz="1050" spc="35" dirty="0">
                <a:solidFill>
                  <a:srgbClr val="3333B2"/>
                </a:solidFill>
                <a:latin typeface="Tahoma"/>
                <a:cs typeface="Tahoma"/>
                <a:hlinkClick r:id="rId5" action="ppaction://hlinksldjump"/>
              </a:rPr>
              <a:t> </a:t>
            </a:r>
            <a:r>
              <a:rPr sz="1050" spc="-50" dirty="0">
                <a:solidFill>
                  <a:srgbClr val="3333B2"/>
                </a:solidFill>
                <a:latin typeface="Tahoma"/>
                <a:cs typeface="Tahoma"/>
                <a:hlinkClick r:id="rId5" action="ppaction://hlinksldjump"/>
              </a:rPr>
              <a:t>caso</a:t>
            </a:r>
            <a:endParaRPr sz="105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Tahoma"/>
              <a:buAutoNum type="arabicPlain" startAt="3"/>
            </a:pPr>
            <a:endParaRPr sz="1100" dirty="0">
              <a:latin typeface="Times New Roman"/>
              <a:cs typeface="Times New Roman"/>
            </a:endParaRPr>
          </a:p>
          <a:p>
            <a:pPr marL="170815" indent="-158115">
              <a:lnSpc>
                <a:spcPct val="100000"/>
              </a:lnSpc>
              <a:spcBef>
                <a:spcPts val="805"/>
              </a:spcBef>
              <a:buClr>
                <a:srgbClr val="FFFFFF"/>
              </a:buClr>
              <a:buSzPct val="95238"/>
              <a:buAutoNum type="arabicPlain" startAt="3"/>
              <a:tabLst>
                <a:tab pos="171450" algn="l"/>
              </a:tabLst>
            </a:pPr>
            <a:r>
              <a:rPr sz="1050" spc="-45" dirty="0">
                <a:solidFill>
                  <a:srgbClr val="3333B2"/>
                </a:solidFill>
                <a:latin typeface="Tahoma"/>
                <a:cs typeface="Tahoma"/>
                <a:hlinkClick r:id="rId6" action="ppaction://hlinksldjump"/>
              </a:rPr>
              <a:t>Conclusiones</a:t>
            </a:r>
            <a:endParaRPr sz="105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Tahoma"/>
              <a:buAutoNum type="arabicPlain" startAt="3"/>
            </a:pPr>
            <a:endParaRPr sz="1100" dirty="0">
              <a:latin typeface="Times New Roman"/>
              <a:cs typeface="Times New Roman"/>
            </a:endParaRPr>
          </a:p>
          <a:p>
            <a:pPr marL="170815" indent="-158115">
              <a:lnSpc>
                <a:spcPct val="100000"/>
              </a:lnSpc>
              <a:spcBef>
                <a:spcPts val="805"/>
              </a:spcBef>
              <a:buClr>
                <a:srgbClr val="FFFFFF"/>
              </a:buClr>
              <a:buSzPct val="95238"/>
              <a:buAutoNum type="arabicPlain" startAt="3"/>
              <a:tabLst>
                <a:tab pos="171450" algn="l"/>
              </a:tabLst>
            </a:pPr>
            <a:r>
              <a:rPr sz="1050" spc="-65" dirty="0" err="1" smtClean="0">
                <a:solidFill>
                  <a:srgbClr val="3333B2"/>
                </a:solidFill>
                <a:latin typeface="Tahoma"/>
                <a:cs typeface="Tahoma"/>
                <a:hlinkClick r:id="rId7" action="ppaction://hlinksldjump"/>
              </a:rPr>
              <a:t>Bibliograf</a:t>
            </a:r>
            <a:r>
              <a:rPr lang="es-UY" sz="1050" spc="-65" dirty="0" smtClean="0">
                <a:solidFill>
                  <a:srgbClr val="3333B2"/>
                </a:solidFill>
                <a:latin typeface="Tahoma"/>
                <a:cs typeface="Tahoma"/>
                <a:hlinkClick r:id="rId7" action="ppaction://hlinksldjump"/>
              </a:rPr>
              <a:t>í</a:t>
            </a:r>
            <a:r>
              <a:rPr sz="1050" spc="-65" dirty="0" smtClean="0">
                <a:solidFill>
                  <a:srgbClr val="3333B2"/>
                </a:solidFill>
                <a:latin typeface="Tahoma"/>
                <a:cs typeface="Tahoma"/>
                <a:hlinkClick r:id="rId7" action="ppaction://hlinksldjump"/>
              </a:rPr>
              <a:t>a </a:t>
            </a:r>
            <a:r>
              <a:rPr sz="1050" spc="-45" dirty="0">
                <a:solidFill>
                  <a:srgbClr val="3333B2"/>
                </a:solidFill>
                <a:latin typeface="Tahoma"/>
                <a:cs typeface="Tahoma"/>
                <a:hlinkClick r:id="rId7" action="ppaction://hlinksldjump"/>
              </a:rPr>
              <a:t>y</a:t>
            </a:r>
            <a:r>
              <a:rPr sz="1050" spc="120" dirty="0">
                <a:solidFill>
                  <a:srgbClr val="3333B2"/>
                </a:solidFill>
                <a:latin typeface="Tahoma"/>
                <a:cs typeface="Tahoma"/>
                <a:hlinkClick r:id="rId7" action="ppaction://hlinksldjump"/>
              </a:rPr>
              <a:t> </a:t>
            </a:r>
            <a:r>
              <a:rPr sz="1050" spc="-50" dirty="0">
                <a:solidFill>
                  <a:srgbClr val="3333B2"/>
                </a:solidFill>
                <a:latin typeface="Tahoma"/>
                <a:cs typeface="Tahoma"/>
                <a:hlinkClick r:id="rId7" action="ppaction://hlinksldjump"/>
              </a:rPr>
              <a:t>referencias</a:t>
            </a:r>
            <a:endParaRPr sz="1050" dirty="0">
              <a:latin typeface="Tahoma"/>
              <a:cs typeface="Tahoma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5"/>
              </a:lnSpc>
            </a:pPr>
            <a:fld id="{81D60167-4931-47E6-BA6A-407CBD079E47}" type="slidenum">
              <a:rPr spc="-20" dirty="0"/>
              <a:t>2</a:t>
            </a:fld>
            <a:r>
              <a:rPr spc="-110" dirty="0"/>
              <a:t> </a:t>
            </a:r>
            <a:r>
              <a:rPr spc="150" dirty="0"/>
              <a:t>/</a:t>
            </a:r>
            <a:r>
              <a:rPr spc="-110" dirty="0"/>
              <a:t> </a:t>
            </a:r>
            <a:r>
              <a:rPr spc="-20" dirty="0"/>
              <a:t>13</a:t>
            </a:r>
          </a:p>
        </p:txBody>
      </p:sp>
    </p:spTree>
  </p:cSld>
  <p:clrMapOvr>
    <a:masterClrMapping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260" y="102590"/>
            <a:ext cx="951865" cy="764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4930" marR="61594" algn="ctr">
              <a:lnSpc>
                <a:spcPts val="700"/>
              </a:lnSpc>
            </a:pP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Una </a:t>
            </a:r>
            <a:r>
              <a:rPr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reflexi</a:t>
            </a:r>
            <a:r>
              <a:rPr lang="es-UY"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ó</a:t>
            </a:r>
            <a:r>
              <a:rPr sz="600" spc="-30" dirty="0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n </a:t>
            </a:r>
            <a:r>
              <a:rPr sz="600" spc="-2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acerca </a:t>
            </a: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del 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uso de </a:t>
            </a:r>
            <a:r>
              <a:rPr sz="600" spc="-1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distribuciones  </a:t>
            </a:r>
            <a:r>
              <a:rPr sz="600" spc="-2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aproximadas</a:t>
            </a:r>
            <a:endParaRPr sz="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550" dirty="0">
              <a:latin typeface="Times New Roman"/>
              <a:cs typeface="Times New Roman"/>
            </a:endParaRPr>
          </a:p>
          <a:p>
            <a:pPr marL="18415" marR="5080" algn="ctr">
              <a:lnSpc>
                <a:spcPts val="700"/>
              </a:lnSpc>
            </a:pPr>
            <a:r>
              <a:rPr sz="600" spc="-10" dirty="0">
                <a:latin typeface="Arial"/>
                <a:cs typeface="Arial"/>
              </a:rPr>
              <a:t>*Carlos </a:t>
            </a:r>
            <a:r>
              <a:rPr sz="600" spc="-40" dirty="0" smtClean="0">
                <a:latin typeface="Arial"/>
                <a:cs typeface="Arial"/>
              </a:rPr>
              <a:t>L</a:t>
            </a:r>
            <a:r>
              <a:rPr lang="es-UY" sz="600" spc="-40" dirty="0" err="1" smtClean="0">
                <a:latin typeface="Arial"/>
                <a:cs typeface="Arial"/>
              </a:rPr>
              <a:t>ó</a:t>
            </a:r>
            <a:r>
              <a:rPr sz="600" spc="-40" dirty="0" err="1" smtClean="0">
                <a:latin typeface="Arial"/>
                <a:cs typeface="Arial"/>
              </a:rPr>
              <a:t>pez</a:t>
            </a:r>
            <a:r>
              <a:rPr sz="600" spc="-40" dirty="0" smtClean="0">
                <a:latin typeface="Arial"/>
                <a:cs typeface="Arial"/>
              </a:rPr>
              <a:t>-V</a:t>
            </a:r>
            <a:r>
              <a:rPr lang="es-UY" sz="600" spc="-40" dirty="0" smtClean="0">
                <a:latin typeface="Arial"/>
                <a:cs typeface="Arial"/>
              </a:rPr>
              <a:t>á</a:t>
            </a:r>
            <a:r>
              <a:rPr sz="600" spc="-40" dirty="0" err="1" smtClean="0">
                <a:latin typeface="Arial"/>
                <a:cs typeface="Arial"/>
              </a:rPr>
              <a:t>zquez</a:t>
            </a:r>
            <a:r>
              <a:rPr sz="600" spc="-40" dirty="0">
                <a:latin typeface="Arial"/>
                <a:cs typeface="Arial"/>
              </a:rPr>
              <a:t>. </a:t>
            </a:r>
            <a:r>
              <a:rPr sz="600" spc="80" dirty="0">
                <a:latin typeface="Arial"/>
                <a:cs typeface="Arial"/>
              </a:rPr>
              <a:t>**  </a:t>
            </a:r>
            <a:r>
              <a:rPr sz="600" spc="-10" dirty="0">
                <a:latin typeface="Arial"/>
                <a:cs typeface="Arial"/>
              </a:rPr>
              <a:t>Esther</a:t>
            </a:r>
            <a:r>
              <a:rPr sz="600" spc="-5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Hochsztain</a:t>
            </a:r>
            <a:endParaRPr sz="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es-UY" sz="600" spc="-15" dirty="0" err="1" smtClean="0">
                <a:solidFill>
                  <a:srgbClr val="3333B2"/>
                </a:solidFill>
                <a:latin typeface="Arial"/>
                <a:cs typeface="Arial"/>
                <a:hlinkClick r:id="rId3" action="ppaction://hlinksldjump"/>
              </a:rPr>
              <a:t>Introducció</a:t>
            </a:r>
            <a:r>
              <a:rPr sz="600" spc="-15" dirty="0" smtClean="0">
                <a:solidFill>
                  <a:srgbClr val="3333B2"/>
                </a:solidFill>
                <a:latin typeface="Arial"/>
                <a:cs typeface="Arial"/>
                <a:hlinkClick r:id="rId3" action="ppaction://hlinksldjump"/>
              </a:rPr>
              <a:t>n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5"/>
              </a:lnSpc>
            </a:pPr>
            <a:fld id="{81D60167-4931-47E6-BA6A-407CBD079E47}" type="slidenum">
              <a:rPr spc="-20" dirty="0"/>
              <a:t>3</a:t>
            </a:fld>
            <a:r>
              <a:rPr spc="-110" dirty="0"/>
              <a:t> </a:t>
            </a:r>
            <a:r>
              <a:rPr spc="150" dirty="0"/>
              <a:t>/</a:t>
            </a:r>
            <a:r>
              <a:rPr spc="-110" dirty="0"/>
              <a:t> </a:t>
            </a:r>
            <a:r>
              <a:rPr spc="-20" dirty="0"/>
              <a:t>13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260" y="924217"/>
            <a:ext cx="73850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700"/>
              </a:lnSpc>
            </a:pPr>
            <a:r>
              <a:rPr sz="600" spc="-25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Uso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de </a:t>
            </a:r>
            <a:r>
              <a:rPr sz="600" spc="-1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distribuciones  </a:t>
            </a:r>
            <a:r>
              <a:rPr sz="600" spc="-2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aproximadas</a:t>
            </a:r>
            <a:endParaRPr sz="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260" y="1167968"/>
            <a:ext cx="554355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5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Estudio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de</a:t>
            </a:r>
            <a:r>
              <a:rPr sz="600" spc="5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caso</a:t>
            </a:r>
            <a:endParaRPr sz="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60" y="1328242"/>
            <a:ext cx="454659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25" dirty="0">
                <a:solidFill>
                  <a:srgbClr val="9494D7"/>
                </a:solidFill>
                <a:latin typeface="Arial"/>
                <a:cs typeface="Arial"/>
                <a:hlinkClick r:id="rId6" action="ppaction://hlinksldjump"/>
              </a:rPr>
              <a:t>Conclusiones</a:t>
            </a:r>
            <a:endParaRPr sz="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260" y="1488503"/>
            <a:ext cx="853440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15" dirty="0" err="1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Bibliograf</a:t>
            </a:r>
            <a:r>
              <a:rPr lang="es-UY" sz="600" spc="-15" dirty="0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í</a:t>
            </a:r>
            <a:r>
              <a:rPr sz="600" spc="-15" dirty="0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a </a:t>
            </a:r>
            <a:r>
              <a:rPr sz="600" spc="-1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y</a:t>
            </a:r>
            <a:r>
              <a:rPr sz="600" spc="4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 </a:t>
            </a:r>
            <a:r>
              <a:rPr sz="600" spc="-2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referencias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19860" y="930287"/>
            <a:ext cx="3121025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indent="-132080">
              <a:lnSpc>
                <a:spcPct val="100000"/>
              </a:lnSpc>
              <a:buClr>
                <a:srgbClr val="3333B2"/>
              </a:buClr>
              <a:buSzPct val="95238"/>
              <a:buFont typeface="Arial"/>
              <a:buChar char="•"/>
              <a:tabLst>
                <a:tab pos="145415" algn="l"/>
              </a:tabLst>
            </a:pPr>
            <a:r>
              <a:rPr sz="1050" spc="-10" dirty="0">
                <a:latin typeface="Tahoma"/>
                <a:cs typeface="Tahoma"/>
              </a:rPr>
              <a:t>La   </a:t>
            </a:r>
            <a:r>
              <a:rPr sz="1050" spc="-80" dirty="0" err="1" smtClean="0">
                <a:latin typeface="Tahoma"/>
                <a:cs typeface="Tahoma"/>
              </a:rPr>
              <a:t>aplicaci</a:t>
            </a:r>
            <a:r>
              <a:rPr lang="es-UY" sz="1050" spc="-80" dirty="0" err="1" smtClean="0">
                <a:latin typeface="Tahoma"/>
                <a:cs typeface="Tahoma"/>
              </a:rPr>
              <a:t>ó</a:t>
            </a:r>
            <a:r>
              <a:rPr sz="1050" spc="-80" dirty="0" smtClean="0">
                <a:latin typeface="Tahoma"/>
                <a:cs typeface="Tahoma"/>
              </a:rPr>
              <a:t>n    </a:t>
            </a:r>
            <a:r>
              <a:rPr sz="1050" spc="-70" dirty="0">
                <a:latin typeface="Tahoma"/>
                <a:cs typeface="Tahoma"/>
              </a:rPr>
              <a:t>de    </a:t>
            </a:r>
            <a:r>
              <a:rPr sz="1050" spc="-30" dirty="0">
                <a:latin typeface="Tahoma"/>
                <a:cs typeface="Tahoma"/>
              </a:rPr>
              <a:t>test   </a:t>
            </a:r>
            <a:r>
              <a:rPr sz="1050" spc="-80" dirty="0" err="1" smtClean="0">
                <a:latin typeface="Tahoma"/>
                <a:cs typeface="Tahoma"/>
              </a:rPr>
              <a:t>estad</a:t>
            </a:r>
            <a:r>
              <a:rPr lang="es-UY" sz="1050" spc="-80" dirty="0" smtClean="0">
                <a:latin typeface="Tahoma"/>
                <a:cs typeface="Tahoma"/>
              </a:rPr>
              <a:t>í</a:t>
            </a:r>
            <a:r>
              <a:rPr sz="1050" spc="-80" dirty="0" err="1" smtClean="0">
                <a:latin typeface="Tahoma"/>
                <a:cs typeface="Tahoma"/>
              </a:rPr>
              <a:t>sticos</a:t>
            </a:r>
            <a:r>
              <a:rPr sz="1050" spc="-80" dirty="0" smtClean="0">
                <a:latin typeface="Tahoma"/>
                <a:cs typeface="Tahoma"/>
              </a:rPr>
              <a:t>    </a:t>
            </a:r>
            <a:r>
              <a:rPr sz="1050" spc="-55" dirty="0">
                <a:latin typeface="Tahoma"/>
                <a:cs typeface="Tahoma"/>
              </a:rPr>
              <a:t>basada </a:t>
            </a:r>
            <a:r>
              <a:rPr sz="1050" spc="210" dirty="0">
                <a:latin typeface="Tahoma"/>
                <a:cs typeface="Tahoma"/>
              </a:rPr>
              <a:t> </a:t>
            </a:r>
            <a:r>
              <a:rPr sz="1050" spc="-70" dirty="0">
                <a:latin typeface="Tahoma"/>
                <a:cs typeface="Tahoma"/>
              </a:rPr>
              <a:t>en</a:t>
            </a:r>
            <a:endParaRPr sz="1050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52397" y="1098001"/>
            <a:ext cx="2988310" cy="3329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sz="1050" i="1" spc="-30" dirty="0">
                <a:latin typeface="Calibri"/>
                <a:cs typeface="Calibri"/>
              </a:rPr>
              <a:t>software</a:t>
            </a:r>
            <a:r>
              <a:rPr sz="1050" spc="-30" dirty="0">
                <a:latin typeface="Tahoma"/>
                <a:cs typeface="Tahoma"/>
              </a:rPr>
              <a:t>, </a:t>
            </a:r>
            <a:r>
              <a:rPr sz="1050" spc="-80" dirty="0">
                <a:latin typeface="Tahoma"/>
                <a:cs typeface="Tahoma"/>
              </a:rPr>
              <a:t>es </a:t>
            </a:r>
            <a:r>
              <a:rPr sz="1050" spc="-45" dirty="0">
                <a:latin typeface="Tahoma"/>
                <a:cs typeface="Tahoma"/>
              </a:rPr>
              <a:t>ampliamente </a:t>
            </a:r>
            <a:r>
              <a:rPr sz="1050" spc="-20" dirty="0">
                <a:latin typeface="Tahoma"/>
                <a:cs typeface="Tahoma"/>
              </a:rPr>
              <a:t>utilizada </a:t>
            </a:r>
            <a:r>
              <a:rPr sz="1050" spc="-45" dirty="0">
                <a:latin typeface="Tahoma"/>
                <a:cs typeface="Tahoma"/>
              </a:rPr>
              <a:t>y </a:t>
            </a:r>
            <a:r>
              <a:rPr sz="1050" spc="-70" dirty="0">
                <a:latin typeface="Tahoma"/>
                <a:cs typeface="Tahoma"/>
              </a:rPr>
              <a:t>de </a:t>
            </a:r>
            <a:r>
              <a:rPr sz="1050" spc="-50" dirty="0">
                <a:latin typeface="Tahoma"/>
                <a:cs typeface="Tahoma"/>
              </a:rPr>
              <a:t>gran </a:t>
            </a:r>
            <a:r>
              <a:rPr sz="1050" spc="-55" dirty="0">
                <a:latin typeface="Tahoma"/>
                <a:cs typeface="Tahoma"/>
              </a:rPr>
              <a:t>ayuda  </a:t>
            </a:r>
            <a:r>
              <a:rPr sz="1050" spc="-70" dirty="0">
                <a:latin typeface="Tahoma"/>
                <a:cs typeface="Tahoma"/>
              </a:rPr>
              <a:t>en </a:t>
            </a:r>
            <a:r>
              <a:rPr sz="1050" spc="-45" dirty="0">
                <a:latin typeface="Tahoma"/>
                <a:cs typeface="Tahoma"/>
              </a:rPr>
              <a:t>el </a:t>
            </a:r>
            <a:r>
              <a:rPr lang="es-UY" sz="1050" spc="-110" dirty="0" smtClean="0">
                <a:latin typeface="Tahoma"/>
                <a:cs typeface="Tahoma"/>
              </a:rPr>
              <a:t>á</a:t>
            </a:r>
            <a:r>
              <a:rPr sz="1050" spc="-110" dirty="0" err="1" smtClean="0">
                <a:latin typeface="Tahoma"/>
                <a:cs typeface="Tahoma"/>
              </a:rPr>
              <a:t>mbito</a:t>
            </a:r>
            <a:r>
              <a:rPr sz="1050" spc="-110" dirty="0" smtClean="0">
                <a:latin typeface="Tahoma"/>
                <a:cs typeface="Tahoma"/>
              </a:rPr>
              <a:t>  </a:t>
            </a:r>
            <a:r>
              <a:rPr sz="1050" spc="-70" dirty="0">
                <a:latin typeface="Tahoma"/>
                <a:cs typeface="Tahoma"/>
              </a:rPr>
              <a:t>de </a:t>
            </a:r>
            <a:r>
              <a:rPr sz="1050" spc="-25" dirty="0">
                <a:latin typeface="Tahoma"/>
                <a:cs typeface="Tahoma"/>
              </a:rPr>
              <a:t>la </a:t>
            </a:r>
            <a:r>
              <a:rPr sz="1050" spc="-80" dirty="0" err="1" smtClean="0">
                <a:latin typeface="Tahoma"/>
                <a:cs typeface="Tahoma"/>
              </a:rPr>
              <a:t>estad</a:t>
            </a:r>
            <a:r>
              <a:rPr lang="es-UY" sz="1050" spc="-80" dirty="0" smtClean="0">
                <a:latin typeface="Tahoma"/>
                <a:cs typeface="Tahoma"/>
              </a:rPr>
              <a:t>í</a:t>
            </a:r>
            <a:r>
              <a:rPr sz="1050" spc="-80" dirty="0" err="1" smtClean="0">
                <a:latin typeface="Tahoma"/>
                <a:cs typeface="Tahoma"/>
              </a:rPr>
              <a:t>stica</a:t>
            </a:r>
            <a:r>
              <a:rPr sz="1050" spc="-80" dirty="0" smtClean="0">
                <a:latin typeface="Tahoma"/>
                <a:cs typeface="Tahoma"/>
              </a:rPr>
              <a:t> </a:t>
            </a:r>
            <a:r>
              <a:rPr sz="1050" spc="55" dirty="0" smtClean="0">
                <a:latin typeface="Tahoma"/>
                <a:cs typeface="Tahoma"/>
              </a:rPr>
              <a:t> </a:t>
            </a:r>
            <a:r>
              <a:rPr sz="1050" spc="-35" dirty="0">
                <a:latin typeface="Tahoma"/>
                <a:cs typeface="Tahoma"/>
              </a:rPr>
              <a:t>aplicada</a:t>
            </a:r>
            <a:endParaRPr sz="1050" dirty="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19860" y="1484465"/>
            <a:ext cx="3121660" cy="267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indent="-132080">
              <a:lnSpc>
                <a:spcPct val="100000"/>
              </a:lnSpc>
              <a:buClr>
                <a:srgbClr val="3333B2"/>
              </a:buClr>
              <a:buSzPct val="95238"/>
              <a:buFont typeface="Arial"/>
              <a:buChar char="•"/>
              <a:tabLst>
                <a:tab pos="145415" algn="l"/>
              </a:tabLst>
            </a:pPr>
            <a:r>
              <a:rPr sz="1050" spc="-45" dirty="0">
                <a:latin typeface="Tahoma"/>
                <a:cs typeface="Tahoma"/>
              </a:rPr>
              <a:t>pero  </a:t>
            </a:r>
            <a:r>
              <a:rPr sz="1050" spc="-50" dirty="0">
                <a:latin typeface="Tahoma"/>
                <a:cs typeface="Tahoma"/>
              </a:rPr>
              <a:t>muchas  </a:t>
            </a:r>
            <a:r>
              <a:rPr sz="1050" spc="-65" dirty="0">
                <a:latin typeface="Tahoma"/>
                <a:cs typeface="Tahoma"/>
              </a:rPr>
              <a:t>veces  </a:t>
            </a:r>
            <a:r>
              <a:rPr sz="1050" spc="-20" dirty="0">
                <a:latin typeface="Tahoma"/>
                <a:cs typeface="Tahoma"/>
              </a:rPr>
              <a:t>oculta </a:t>
            </a:r>
            <a:r>
              <a:rPr sz="1050" spc="-45" dirty="0">
                <a:latin typeface="Tahoma"/>
                <a:cs typeface="Tahoma"/>
              </a:rPr>
              <a:t>el  </a:t>
            </a:r>
            <a:r>
              <a:rPr sz="1050" spc="-60" dirty="0">
                <a:latin typeface="Tahoma"/>
                <a:cs typeface="Tahoma"/>
              </a:rPr>
              <a:t>uso  </a:t>
            </a:r>
            <a:r>
              <a:rPr sz="1050" spc="-70" dirty="0">
                <a:latin typeface="Tahoma"/>
                <a:cs typeface="Tahoma"/>
              </a:rPr>
              <a:t>de</a:t>
            </a:r>
            <a:r>
              <a:rPr sz="1050" spc="-175" dirty="0">
                <a:latin typeface="Tahoma"/>
                <a:cs typeface="Tahoma"/>
              </a:rPr>
              <a:t> </a:t>
            </a:r>
            <a:r>
              <a:rPr sz="1050" spc="-35" dirty="0">
                <a:latin typeface="Tahoma"/>
                <a:cs typeface="Tahoma"/>
              </a:rPr>
              <a:t>distribuciones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2397" y="1652010"/>
            <a:ext cx="2988310" cy="3329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2699"/>
              </a:lnSpc>
            </a:pPr>
            <a:r>
              <a:rPr sz="1050" spc="-50" dirty="0">
                <a:latin typeface="Tahoma"/>
                <a:cs typeface="Tahoma"/>
              </a:rPr>
              <a:t>aproximadas </a:t>
            </a:r>
            <a:r>
              <a:rPr sz="1050" spc="-65" dirty="0">
                <a:latin typeface="Tahoma"/>
                <a:cs typeface="Tahoma"/>
              </a:rPr>
              <a:t>que pueden </a:t>
            </a:r>
            <a:r>
              <a:rPr sz="1050" spc="-65" dirty="0" err="1">
                <a:latin typeface="Tahoma"/>
                <a:cs typeface="Tahoma"/>
              </a:rPr>
              <a:t>ser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-105" dirty="0" smtClean="0">
                <a:latin typeface="Tahoma"/>
                <a:cs typeface="Tahoma"/>
              </a:rPr>
              <a:t>v</a:t>
            </a:r>
            <a:r>
              <a:rPr lang="es-UY" sz="1050" spc="-105" dirty="0" smtClean="0">
                <a:latin typeface="Tahoma"/>
                <a:cs typeface="Tahoma"/>
              </a:rPr>
              <a:t>á</a:t>
            </a:r>
            <a:r>
              <a:rPr sz="1050" spc="-105" dirty="0" err="1" smtClean="0">
                <a:latin typeface="Tahoma"/>
                <a:cs typeface="Tahoma"/>
              </a:rPr>
              <a:t>lidas</a:t>
            </a:r>
            <a:r>
              <a:rPr sz="1050" spc="-105" dirty="0" smtClean="0">
                <a:latin typeface="Tahoma"/>
                <a:cs typeface="Tahoma"/>
              </a:rPr>
              <a:t> </a:t>
            </a:r>
            <a:r>
              <a:rPr sz="1050" spc="-50" dirty="0">
                <a:latin typeface="Tahoma"/>
                <a:cs typeface="Tahoma"/>
              </a:rPr>
              <a:t>solamente </a:t>
            </a:r>
            <a:r>
              <a:rPr sz="1050" spc="-70" dirty="0">
                <a:latin typeface="Tahoma"/>
                <a:cs typeface="Tahoma"/>
              </a:rPr>
              <a:t>en  </a:t>
            </a:r>
            <a:r>
              <a:rPr sz="1050" spc="-30" dirty="0">
                <a:latin typeface="Tahoma"/>
                <a:cs typeface="Tahoma"/>
              </a:rPr>
              <a:t>cierto</a:t>
            </a:r>
            <a:r>
              <a:rPr sz="1050" spc="-20" dirty="0">
                <a:latin typeface="Tahoma"/>
                <a:cs typeface="Tahoma"/>
              </a:rPr>
              <a:t> </a:t>
            </a:r>
            <a:r>
              <a:rPr sz="1050" spc="-50" dirty="0">
                <a:latin typeface="Tahoma"/>
                <a:cs typeface="Tahoma"/>
              </a:rPr>
              <a:t>rango</a:t>
            </a:r>
            <a:endParaRPr sz="1050" dirty="0">
              <a:latin typeface="Tahoma"/>
              <a:cs typeface="Tahoma"/>
            </a:endParaRPr>
          </a:p>
        </p:txBody>
      </p:sp>
    </p:spTree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998" y="102590"/>
            <a:ext cx="832485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700"/>
              </a:lnSpc>
            </a:pP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Una </a:t>
            </a:r>
            <a:r>
              <a:rPr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reflexi</a:t>
            </a:r>
            <a:r>
              <a:rPr lang="es-UY"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ó</a:t>
            </a:r>
            <a:r>
              <a:rPr sz="600" spc="-30" dirty="0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n </a:t>
            </a:r>
            <a:r>
              <a:rPr sz="600" spc="-2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acerca </a:t>
            </a: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del 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uso de </a:t>
            </a:r>
            <a:r>
              <a:rPr sz="600" spc="-1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distribuciones  </a:t>
            </a:r>
            <a:r>
              <a:rPr sz="600" spc="-2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aproximadas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5"/>
              </a:lnSpc>
            </a:pPr>
            <a:fld id="{81D60167-4931-47E6-BA6A-407CBD079E47}" type="slidenum">
              <a:rPr spc="-20" dirty="0"/>
              <a:t>4</a:t>
            </a:fld>
            <a:r>
              <a:rPr spc="-110" dirty="0"/>
              <a:t> </a:t>
            </a:r>
            <a:r>
              <a:rPr spc="150" dirty="0"/>
              <a:t>/</a:t>
            </a:r>
            <a:r>
              <a:rPr spc="-110" dirty="0"/>
              <a:t> </a:t>
            </a:r>
            <a:r>
              <a:rPr spc="-20" dirty="0"/>
              <a:t>13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343" y="452247"/>
            <a:ext cx="94551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6370" marR="5080" indent="-154305">
              <a:lnSpc>
                <a:spcPts val="700"/>
              </a:lnSpc>
            </a:pPr>
            <a:r>
              <a:rPr sz="600" spc="-10" dirty="0">
                <a:latin typeface="Arial"/>
                <a:cs typeface="Arial"/>
              </a:rPr>
              <a:t>*Carlos </a:t>
            </a:r>
            <a:r>
              <a:rPr sz="600" spc="-40" dirty="0" smtClean="0">
                <a:latin typeface="Arial"/>
                <a:cs typeface="Arial"/>
              </a:rPr>
              <a:t>L</a:t>
            </a:r>
            <a:r>
              <a:rPr lang="es-UY" sz="600" spc="-40" dirty="0" err="1" smtClean="0">
                <a:latin typeface="Arial"/>
                <a:cs typeface="Arial"/>
              </a:rPr>
              <a:t>ó</a:t>
            </a:r>
            <a:r>
              <a:rPr sz="600" spc="-40" dirty="0" err="1" smtClean="0">
                <a:latin typeface="Arial"/>
                <a:cs typeface="Arial"/>
              </a:rPr>
              <a:t>pez</a:t>
            </a:r>
            <a:r>
              <a:rPr sz="600" spc="-40" dirty="0" smtClean="0">
                <a:latin typeface="Arial"/>
                <a:cs typeface="Arial"/>
              </a:rPr>
              <a:t>-V</a:t>
            </a:r>
            <a:r>
              <a:rPr lang="es-UY" sz="600" spc="-40" dirty="0" smtClean="0">
                <a:latin typeface="Arial"/>
                <a:cs typeface="Arial"/>
              </a:rPr>
              <a:t>á</a:t>
            </a:r>
            <a:r>
              <a:rPr sz="600" spc="-40" dirty="0" err="1" smtClean="0">
                <a:latin typeface="Arial"/>
                <a:cs typeface="Arial"/>
              </a:rPr>
              <a:t>zquez</a:t>
            </a:r>
            <a:r>
              <a:rPr sz="600" spc="-40" dirty="0">
                <a:latin typeface="Arial"/>
                <a:cs typeface="Arial"/>
              </a:rPr>
              <a:t>. </a:t>
            </a:r>
            <a:r>
              <a:rPr sz="600" spc="80" dirty="0">
                <a:latin typeface="Arial"/>
                <a:cs typeface="Arial"/>
              </a:rPr>
              <a:t>**  </a:t>
            </a:r>
            <a:r>
              <a:rPr sz="600" spc="-10" dirty="0">
                <a:latin typeface="Arial"/>
                <a:cs typeface="Arial"/>
              </a:rPr>
              <a:t>Esther</a:t>
            </a:r>
            <a:r>
              <a:rPr sz="600" spc="-5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Hochsztain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260" y="758875"/>
            <a:ext cx="445134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UY" sz="600" spc="10" dirty="0" err="1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Introducció</a:t>
            </a:r>
            <a:r>
              <a:rPr sz="600" spc="-15" dirty="0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n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60" y="924217"/>
            <a:ext cx="73850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700"/>
              </a:lnSpc>
            </a:pPr>
            <a:r>
              <a:rPr sz="600" spc="-25" dirty="0">
                <a:solidFill>
                  <a:srgbClr val="3333B2"/>
                </a:solidFill>
                <a:latin typeface="Arial"/>
                <a:cs typeface="Arial"/>
                <a:hlinkClick r:id="rId4" action="ppaction://hlinksldjump"/>
              </a:rPr>
              <a:t>Uso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  <a:hlinkClick r:id="rId4" action="ppaction://hlinksldjump"/>
              </a:rPr>
              <a:t>de </a:t>
            </a:r>
            <a:r>
              <a:rPr sz="600" spc="-10" dirty="0">
                <a:solidFill>
                  <a:srgbClr val="3333B2"/>
                </a:solidFill>
                <a:latin typeface="Arial"/>
                <a:cs typeface="Arial"/>
                <a:hlinkClick r:id="rId4" action="ppaction://hlinksldjump"/>
              </a:rPr>
              <a:t>distribuciones  </a:t>
            </a:r>
            <a:r>
              <a:rPr sz="600" spc="-20" dirty="0">
                <a:solidFill>
                  <a:srgbClr val="3333B2"/>
                </a:solidFill>
                <a:latin typeface="Arial"/>
                <a:cs typeface="Arial"/>
                <a:hlinkClick r:id="rId4" action="ppaction://hlinksldjump"/>
              </a:rPr>
              <a:t>aproximadas</a:t>
            </a:r>
            <a:endParaRPr sz="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260" y="1167968"/>
            <a:ext cx="554355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5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Estudio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de</a:t>
            </a:r>
            <a:r>
              <a:rPr sz="600" spc="5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caso</a:t>
            </a:r>
            <a:endParaRPr sz="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260" y="1328242"/>
            <a:ext cx="454659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25" dirty="0">
                <a:solidFill>
                  <a:srgbClr val="9494D7"/>
                </a:solidFill>
                <a:latin typeface="Arial"/>
                <a:cs typeface="Arial"/>
                <a:hlinkClick r:id="rId6" action="ppaction://hlinksldjump"/>
              </a:rPr>
              <a:t>Conclusiones</a:t>
            </a:r>
            <a:endParaRPr sz="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260" y="1488503"/>
            <a:ext cx="853440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15" dirty="0" err="1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Bibliograf</a:t>
            </a:r>
            <a:r>
              <a:rPr lang="es-UY" sz="600" spc="-15" dirty="0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í</a:t>
            </a:r>
            <a:r>
              <a:rPr sz="600" spc="-15" dirty="0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a </a:t>
            </a:r>
            <a:r>
              <a:rPr sz="600" spc="-1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y</a:t>
            </a:r>
            <a:r>
              <a:rPr sz="600" spc="4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 </a:t>
            </a:r>
            <a:r>
              <a:rPr sz="600" spc="-2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referencias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494561" y="89623"/>
            <a:ext cx="2567940" cy="236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40" dirty="0"/>
              <a:t>Uso </a:t>
            </a:r>
            <a:r>
              <a:rPr spc="-85" dirty="0"/>
              <a:t>de </a:t>
            </a:r>
            <a:r>
              <a:rPr spc="-40" dirty="0"/>
              <a:t>distribuciones</a:t>
            </a:r>
            <a:r>
              <a:rPr spc="135" dirty="0"/>
              <a:t> </a:t>
            </a:r>
            <a:r>
              <a:rPr spc="-60" dirty="0"/>
              <a:t>aproximadas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319860" y="591756"/>
            <a:ext cx="3121025" cy="267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indent="-132080">
              <a:lnSpc>
                <a:spcPct val="100000"/>
              </a:lnSpc>
              <a:buClr>
                <a:srgbClr val="3333B2"/>
              </a:buClr>
              <a:buSzPct val="95238"/>
              <a:buFont typeface="Arial"/>
              <a:buChar char="•"/>
              <a:tabLst>
                <a:tab pos="145415" algn="l"/>
              </a:tabLst>
            </a:pPr>
            <a:r>
              <a:rPr sz="1050" spc="-10" dirty="0">
                <a:latin typeface="Tahoma"/>
                <a:cs typeface="Tahoma"/>
              </a:rPr>
              <a:t>En  </a:t>
            </a:r>
            <a:r>
              <a:rPr sz="1050" spc="-85" dirty="0">
                <a:latin typeface="Tahoma"/>
                <a:cs typeface="Tahoma"/>
              </a:rPr>
              <a:t>ese  </a:t>
            </a:r>
            <a:r>
              <a:rPr sz="1050" spc="-35" dirty="0">
                <a:latin typeface="Tahoma"/>
                <a:cs typeface="Tahoma"/>
              </a:rPr>
              <a:t>trabajo  </a:t>
            </a:r>
            <a:r>
              <a:rPr sz="1050" spc="-80" dirty="0">
                <a:latin typeface="Tahoma"/>
                <a:cs typeface="Tahoma"/>
              </a:rPr>
              <a:t>se  </a:t>
            </a:r>
            <a:r>
              <a:rPr sz="1050" spc="-35" dirty="0">
                <a:latin typeface="Tahoma"/>
                <a:cs typeface="Tahoma"/>
              </a:rPr>
              <a:t>toma  </a:t>
            </a:r>
            <a:r>
              <a:rPr sz="1050" spc="-45" dirty="0">
                <a:latin typeface="Tahoma"/>
                <a:cs typeface="Tahoma"/>
              </a:rPr>
              <a:t>como  </a:t>
            </a:r>
            <a:r>
              <a:rPr sz="1050" spc="-50" dirty="0">
                <a:latin typeface="Tahoma"/>
                <a:cs typeface="Tahoma"/>
              </a:rPr>
              <a:t>ejemplo  </a:t>
            </a:r>
            <a:r>
              <a:rPr sz="1050" spc="-45" dirty="0">
                <a:latin typeface="Tahoma"/>
                <a:cs typeface="Tahoma"/>
              </a:rPr>
              <a:t>el  </a:t>
            </a:r>
            <a:r>
              <a:rPr sz="1050" spc="-30" dirty="0">
                <a:latin typeface="Tahoma"/>
                <a:cs typeface="Tahoma"/>
              </a:rPr>
              <a:t>test</a:t>
            </a:r>
            <a:r>
              <a:rPr sz="1050" spc="10" dirty="0">
                <a:latin typeface="Tahoma"/>
                <a:cs typeface="Tahoma"/>
              </a:rPr>
              <a:t> </a:t>
            </a:r>
            <a:r>
              <a:rPr sz="1050" spc="-70" dirty="0">
                <a:latin typeface="Tahoma"/>
                <a:cs typeface="Tahoma"/>
              </a:rPr>
              <a:t>de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52397" y="759470"/>
            <a:ext cx="2988310" cy="4993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2600"/>
              </a:lnSpc>
            </a:pPr>
            <a:r>
              <a:rPr sz="1050" spc="-55" dirty="0">
                <a:latin typeface="Tahoma"/>
                <a:cs typeface="Tahoma"/>
              </a:rPr>
              <a:t>rangos </a:t>
            </a:r>
            <a:r>
              <a:rPr sz="1050" spc="-70" dirty="0">
                <a:latin typeface="Tahoma"/>
                <a:cs typeface="Tahoma"/>
              </a:rPr>
              <a:t>de </a:t>
            </a:r>
            <a:r>
              <a:rPr sz="1050" spc="-40" dirty="0">
                <a:latin typeface="Tahoma"/>
                <a:cs typeface="Tahoma"/>
              </a:rPr>
              <a:t>Friedman, </a:t>
            </a:r>
            <a:r>
              <a:rPr sz="1050" spc="-50" dirty="0">
                <a:latin typeface="Tahoma"/>
                <a:cs typeface="Tahoma"/>
              </a:rPr>
              <a:t>para </a:t>
            </a:r>
            <a:r>
              <a:rPr sz="1050" spc="-45" dirty="0">
                <a:latin typeface="Tahoma"/>
                <a:cs typeface="Tahoma"/>
              </a:rPr>
              <a:t>el </a:t>
            </a:r>
            <a:r>
              <a:rPr sz="1050" spc="-65" dirty="0">
                <a:latin typeface="Tahoma"/>
                <a:cs typeface="Tahoma"/>
              </a:rPr>
              <a:t>que </a:t>
            </a:r>
            <a:r>
              <a:rPr sz="1050" spc="-80" dirty="0">
                <a:latin typeface="Tahoma"/>
                <a:cs typeface="Tahoma"/>
              </a:rPr>
              <a:t>se </a:t>
            </a:r>
            <a:r>
              <a:rPr sz="1050" spc="-45" dirty="0">
                <a:latin typeface="Tahoma"/>
                <a:cs typeface="Tahoma"/>
              </a:rPr>
              <a:t>consideran  </a:t>
            </a:r>
            <a:r>
              <a:rPr sz="1050" spc="-55" dirty="0">
                <a:latin typeface="Tahoma"/>
                <a:cs typeface="Tahoma"/>
              </a:rPr>
              <a:t>dos </a:t>
            </a:r>
            <a:r>
              <a:rPr sz="1050" spc="-40" dirty="0">
                <a:latin typeface="Tahoma"/>
                <a:cs typeface="Tahoma"/>
              </a:rPr>
              <a:t>posibles </a:t>
            </a:r>
            <a:r>
              <a:rPr sz="1050" spc="-50" dirty="0" err="1">
                <a:latin typeface="Tahoma"/>
                <a:cs typeface="Tahoma"/>
              </a:rPr>
              <a:t>aproximaciones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sz="1050" spc="-80" dirty="0" smtClean="0">
                <a:latin typeface="Tahoma"/>
                <a:cs typeface="Tahoma"/>
              </a:rPr>
              <a:t>anal</a:t>
            </a:r>
            <a:r>
              <a:rPr lang="es-UY" sz="1050" spc="-80" dirty="0" smtClean="0">
                <a:latin typeface="Tahoma"/>
                <a:cs typeface="Tahoma"/>
              </a:rPr>
              <a:t>í</a:t>
            </a:r>
            <a:r>
              <a:rPr sz="1050" spc="-80" dirty="0" err="1" smtClean="0">
                <a:latin typeface="Tahoma"/>
                <a:cs typeface="Tahoma"/>
              </a:rPr>
              <a:t>ticas</a:t>
            </a:r>
            <a:r>
              <a:rPr sz="1050" spc="-80" dirty="0">
                <a:latin typeface="Tahoma"/>
                <a:cs typeface="Tahoma"/>
              </a:rPr>
              <a:t>: </a:t>
            </a:r>
            <a:r>
              <a:rPr sz="1050" spc="-40" dirty="0">
                <a:latin typeface="Tahoma"/>
                <a:cs typeface="Tahoma"/>
              </a:rPr>
              <a:t>por </a:t>
            </a:r>
            <a:r>
              <a:rPr sz="1050" spc="-25" dirty="0">
                <a:latin typeface="Tahoma"/>
                <a:cs typeface="Tahoma"/>
              </a:rPr>
              <a:t>la  </a:t>
            </a:r>
            <a:r>
              <a:rPr sz="1050" spc="-70" dirty="0" err="1" smtClean="0">
                <a:latin typeface="Tahoma"/>
                <a:cs typeface="Tahoma"/>
              </a:rPr>
              <a:t>distribuci</a:t>
            </a:r>
            <a:r>
              <a:rPr lang="es-UY" sz="1050" spc="-70" dirty="0" err="1" smtClean="0">
                <a:latin typeface="Tahoma"/>
                <a:cs typeface="Tahoma"/>
              </a:rPr>
              <a:t>ó</a:t>
            </a:r>
            <a:r>
              <a:rPr sz="1050" spc="-70" dirty="0" smtClean="0">
                <a:latin typeface="Tahoma"/>
                <a:cs typeface="Tahoma"/>
              </a:rPr>
              <a:t>n </a:t>
            </a:r>
            <a:r>
              <a:rPr sz="1050" spc="-40" dirty="0">
                <a:latin typeface="Tahoma"/>
                <a:cs typeface="Tahoma"/>
              </a:rPr>
              <a:t>chi-cuadrado </a:t>
            </a:r>
            <a:r>
              <a:rPr sz="1050" spc="-45" dirty="0">
                <a:latin typeface="Tahoma"/>
                <a:cs typeface="Tahoma"/>
              </a:rPr>
              <a:t>y</a:t>
            </a:r>
            <a:r>
              <a:rPr sz="1050" spc="235" dirty="0">
                <a:latin typeface="Tahoma"/>
                <a:cs typeface="Tahoma"/>
              </a:rPr>
              <a:t> </a:t>
            </a:r>
            <a:r>
              <a:rPr sz="1050" spc="-45" dirty="0">
                <a:latin typeface="Tahoma"/>
                <a:cs typeface="Tahoma"/>
              </a:rPr>
              <a:t>por</a:t>
            </a:r>
            <a:r>
              <a:rPr sz="1050" spc="235" dirty="0">
                <a:latin typeface="Tahoma"/>
                <a:cs typeface="Tahoma"/>
              </a:rPr>
              <a:t> </a:t>
            </a:r>
            <a:r>
              <a:rPr sz="1050" spc="-25" dirty="0">
                <a:latin typeface="Tahoma"/>
                <a:cs typeface="Tahoma"/>
              </a:rPr>
              <a:t>la </a:t>
            </a:r>
            <a:r>
              <a:rPr sz="1050" spc="-70" dirty="0" err="1" smtClean="0">
                <a:latin typeface="Tahoma"/>
                <a:cs typeface="Tahoma"/>
              </a:rPr>
              <a:t>distribuci</a:t>
            </a:r>
            <a:r>
              <a:rPr lang="es-UY" sz="1050" spc="-70" dirty="0" err="1" smtClean="0">
                <a:latin typeface="Tahoma"/>
                <a:cs typeface="Tahoma"/>
              </a:rPr>
              <a:t>ó</a:t>
            </a:r>
            <a:r>
              <a:rPr sz="1050" spc="-70" dirty="0" smtClean="0">
                <a:latin typeface="Tahoma"/>
                <a:cs typeface="Tahoma"/>
              </a:rPr>
              <a:t>n  </a:t>
            </a:r>
            <a:r>
              <a:rPr sz="1050" spc="-45" dirty="0">
                <a:latin typeface="Tahoma"/>
                <a:cs typeface="Tahoma"/>
              </a:rPr>
              <a:t>normal.</a:t>
            </a:r>
            <a:endParaRPr sz="1050" dirty="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19860" y="1490091"/>
            <a:ext cx="3121025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indent="-132080">
              <a:lnSpc>
                <a:spcPct val="100000"/>
              </a:lnSpc>
              <a:buClr>
                <a:srgbClr val="3333B2"/>
              </a:buClr>
              <a:buSzPct val="95238"/>
              <a:buFont typeface="Arial"/>
              <a:buChar char="•"/>
              <a:tabLst>
                <a:tab pos="145415" algn="l"/>
              </a:tabLst>
            </a:pPr>
            <a:r>
              <a:rPr sz="1050" spc="-30" dirty="0">
                <a:latin typeface="Tahoma"/>
                <a:cs typeface="Tahoma"/>
              </a:rPr>
              <a:t>Estas   </a:t>
            </a:r>
            <a:r>
              <a:rPr sz="1050" spc="-50" dirty="0">
                <a:latin typeface="Tahoma"/>
                <a:cs typeface="Tahoma"/>
              </a:rPr>
              <a:t>aproximaciones   </a:t>
            </a:r>
            <a:r>
              <a:rPr sz="1050" spc="-80" dirty="0">
                <a:latin typeface="Tahoma"/>
                <a:cs typeface="Tahoma"/>
              </a:rPr>
              <a:t>se   </a:t>
            </a:r>
            <a:r>
              <a:rPr sz="1050" spc="-45" dirty="0" err="1">
                <a:latin typeface="Tahoma"/>
                <a:cs typeface="Tahoma"/>
              </a:rPr>
              <a:t>consideran</a:t>
            </a:r>
            <a:r>
              <a:rPr sz="1050" spc="-45" dirty="0">
                <a:latin typeface="Tahoma"/>
                <a:cs typeface="Tahoma"/>
              </a:rPr>
              <a:t> </a:t>
            </a:r>
            <a:r>
              <a:rPr sz="1050" spc="235" dirty="0">
                <a:latin typeface="Tahoma"/>
                <a:cs typeface="Tahoma"/>
              </a:rPr>
              <a:t> </a:t>
            </a:r>
            <a:r>
              <a:rPr sz="1050" spc="-105" dirty="0" smtClean="0">
                <a:latin typeface="Tahoma"/>
                <a:cs typeface="Tahoma"/>
              </a:rPr>
              <a:t>v</a:t>
            </a:r>
            <a:r>
              <a:rPr lang="es-UY" sz="1050" spc="-105" dirty="0" smtClean="0">
                <a:latin typeface="Tahoma"/>
                <a:cs typeface="Tahoma"/>
              </a:rPr>
              <a:t>á</a:t>
            </a:r>
            <a:r>
              <a:rPr sz="1050" spc="-105" dirty="0" err="1" smtClean="0">
                <a:latin typeface="Tahoma"/>
                <a:cs typeface="Tahoma"/>
              </a:rPr>
              <a:t>lidas</a:t>
            </a:r>
            <a:r>
              <a:rPr sz="1050" spc="-105" dirty="0" smtClean="0">
                <a:latin typeface="Tahoma"/>
                <a:cs typeface="Tahoma"/>
              </a:rPr>
              <a:t>   </a:t>
            </a:r>
            <a:r>
              <a:rPr sz="1050" spc="-50" dirty="0" smtClean="0">
                <a:latin typeface="Tahoma"/>
                <a:cs typeface="Tahoma"/>
              </a:rPr>
              <a:t> </a:t>
            </a:r>
            <a:r>
              <a:rPr sz="1050" spc="-70" dirty="0">
                <a:latin typeface="Tahoma"/>
                <a:cs typeface="Tahoma"/>
              </a:rPr>
              <a:t>en</a:t>
            </a:r>
            <a:endParaRPr sz="1050" dirty="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52397" y="1657804"/>
            <a:ext cx="2988945" cy="3329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sz="1050" spc="-35" dirty="0">
                <a:latin typeface="Tahoma"/>
                <a:cs typeface="Tahoma"/>
              </a:rPr>
              <a:t>ciertos </a:t>
            </a:r>
            <a:r>
              <a:rPr sz="1050" spc="-55" dirty="0">
                <a:latin typeface="Tahoma"/>
                <a:cs typeface="Tahoma"/>
              </a:rPr>
              <a:t>rangos </a:t>
            </a:r>
            <a:r>
              <a:rPr sz="1050" spc="-70" dirty="0">
                <a:latin typeface="Tahoma"/>
                <a:cs typeface="Tahoma"/>
              </a:rPr>
              <a:t>de </a:t>
            </a:r>
            <a:r>
              <a:rPr sz="1050" spc="-40" dirty="0">
                <a:latin typeface="Tahoma"/>
                <a:cs typeface="Tahoma"/>
              </a:rPr>
              <a:t>los </a:t>
            </a:r>
            <a:r>
              <a:rPr sz="1050" spc="-55" dirty="0">
                <a:latin typeface="Tahoma"/>
                <a:cs typeface="Tahoma"/>
              </a:rPr>
              <a:t>dos </a:t>
            </a:r>
            <a:r>
              <a:rPr sz="1050" spc="-100" dirty="0" smtClean="0">
                <a:latin typeface="Tahoma"/>
                <a:cs typeface="Tahoma"/>
              </a:rPr>
              <a:t>par</a:t>
            </a:r>
            <a:r>
              <a:rPr lang="es-UY" sz="1050" spc="-100" dirty="0" smtClean="0">
                <a:latin typeface="Tahoma"/>
                <a:cs typeface="Tahoma"/>
              </a:rPr>
              <a:t>á</a:t>
            </a:r>
            <a:r>
              <a:rPr sz="1050" spc="-100" dirty="0" smtClean="0">
                <a:latin typeface="Tahoma"/>
                <a:cs typeface="Tahoma"/>
              </a:rPr>
              <a:t>metros </a:t>
            </a:r>
            <a:r>
              <a:rPr sz="1050" spc="-15" dirty="0">
                <a:latin typeface="Tahoma"/>
                <a:cs typeface="Tahoma"/>
              </a:rPr>
              <a:t>(k, </a:t>
            </a:r>
            <a:r>
              <a:rPr sz="1050" spc="15" dirty="0">
                <a:latin typeface="Tahoma"/>
                <a:cs typeface="Tahoma"/>
              </a:rPr>
              <a:t>N) </a:t>
            </a:r>
            <a:r>
              <a:rPr sz="1050" spc="-70" dirty="0">
                <a:latin typeface="Tahoma"/>
                <a:cs typeface="Tahoma"/>
              </a:rPr>
              <a:t>de </a:t>
            </a:r>
            <a:r>
              <a:rPr sz="1050" spc="-25" dirty="0">
                <a:latin typeface="Tahoma"/>
                <a:cs typeface="Tahoma"/>
              </a:rPr>
              <a:t>la  </a:t>
            </a:r>
            <a:r>
              <a:rPr sz="1050" spc="-70" dirty="0" err="1" smtClean="0">
                <a:latin typeface="Tahoma"/>
                <a:cs typeface="Tahoma"/>
              </a:rPr>
              <a:t>distribuci</a:t>
            </a:r>
            <a:r>
              <a:rPr lang="es-UY" sz="1050" spc="-70" dirty="0" err="1" smtClean="0">
                <a:latin typeface="Tahoma"/>
                <a:cs typeface="Tahoma"/>
              </a:rPr>
              <a:t>ó</a:t>
            </a:r>
            <a:r>
              <a:rPr sz="1050" spc="-70" dirty="0" smtClean="0">
                <a:latin typeface="Tahoma"/>
                <a:cs typeface="Tahoma"/>
              </a:rPr>
              <a:t>n</a:t>
            </a:r>
            <a:r>
              <a:rPr sz="1050" spc="-70" dirty="0">
                <a:latin typeface="Tahoma"/>
                <a:cs typeface="Tahoma"/>
              </a:rPr>
              <a:t>.</a:t>
            </a:r>
            <a:endParaRPr sz="1050" dirty="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19860" y="2044268"/>
            <a:ext cx="3121025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indent="-132080">
              <a:lnSpc>
                <a:spcPct val="100000"/>
              </a:lnSpc>
              <a:buClr>
                <a:srgbClr val="3333B2"/>
              </a:buClr>
              <a:buSzPct val="95238"/>
              <a:buFont typeface="Arial"/>
              <a:buChar char="•"/>
              <a:tabLst>
                <a:tab pos="145415" algn="l"/>
              </a:tabLst>
            </a:pPr>
            <a:r>
              <a:rPr sz="1050" spc="-25" dirty="0">
                <a:latin typeface="Tahoma"/>
                <a:cs typeface="Tahoma"/>
              </a:rPr>
              <a:t>Para </a:t>
            </a:r>
            <a:r>
              <a:rPr sz="1050" spc="-50" dirty="0">
                <a:latin typeface="Tahoma"/>
                <a:cs typeface="Tahoma"/>
              </a:rPr>
              <a:t>valores bajos </a:t>
            </a:r>
            <a:r>
              <a:rPr sz="1050" spc="-70" dirty="0">
                <a:latin typeface="Tahoma"/>
                <a:cs typeface="Tahoma"/>
              </a:rPr>
              <a:t>de </a:t>
            </a:r>
            <a:r>
              <a:rPr sz="1050" spc="-40" dirty="0" err="1">
                <a:latin typeface="Tahoma"/>
                <a:cs typeface="Tahoma"/>
              </a:rPr>
              <a:t>los</a:t>
            </a:r>
            <a:r>
              <a:rPr sz="1050" spc="-40" dirty="0">
                <a:latin typeface="Tahoma"/>
                <a:cs typeface="Tahoma"/>
              </a:rPr>
              <a:t> </a:t>
            </a:r>
            <a:r>
              <a:rPr sz="1050" spc="-100" dirty="0" smtClean="0">
                <a:latin typeface="Tahoma"/>
                <a:cs typeface="Tahoma"/>
              </a:rPr>
              <a:t>par</a:t>
            </a:r>
            <a:r>
              <a:rPr lang="es-UY" sz="1050" spc="-100" dirty="0" smtClean="0">
                <a:latin typeface="Tahoma"/>
                <a:cs typeface="Tahoma"/>
              </a:rPr>
              <a:t>á</a:t>
            </a:r>
            <a:r>
              <a:rPr sz="1050" spc="-100" dirty="0" smtClean="0">
                <a:latin typeface="Tahoma"/>
                <a:cs typeface="Tahoma"/>
              </a:rPr>
              <a:t>metros  </a:t>
            </a:r>
            <a:r>
              <a:rPr sz="1050" spc="-80" dirty="0">
                <a:latin typeface="Tahoma"/>
                <a:cs typeface="Tahoma"/>
              </a:rPr>
              <a:t>se  </a:t>
            </a:r>
            <a:r>
              <a:rPr sz="1050" spc="-40" dirty="0">
                <a:latin typeface="Tahoma"/>
                <a:cs typeface="Tahoma"/>
              </a:rPr>
              <a:t>cuenta </a:t>
            </a:r>
            <a:r>
              <a:rPr sz="1050" spc="20" dirty="0">
                <a:latin typeface="Tahoma"/>
                <a:cs typeface="Tahoma"/>
              </a:rPr>
              <a:t> </a:t>
            </a:r>
            <a:r>
              <a:rPr sz="1050" spc="-40" dirty="0">
                <a:latin typeface="Tahoma"/>
                <a:cs typeface="Tahoma"/>
              </a:rPr>
              <a:t>con</a:t>
            </a:r>
            <a:endParaRPr sz="1050" dirty="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52397" y="2216340"/>
            <a:ext cx="1974850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35" dirty="0">
                <a:latin typeface="Tahoma"/>
                <a:cs typeface="Tahoma"/>
              </a:rPr>
              <a:t>tablas </a:t>
            </a:r>
            <a:r>
              <a:rPr sz="1050" spc="-50" dirty="0">
                <a:latin typeface="Tahoma"/>
                <a:cs typeface="Tahoma"/>
              </a:rPr>
              <a:t>para </a:t>
            </a:r>
            <a:r>
              <a:rPr sz="1050" spc="-25" dirty="0">
                <a:latin typeface="Tahoma"/>
                <a:cs typeface="Tahoma"/>
              </a:rPr>
              <a:t>la </a:t>
            </a:r>
            <a:r>
              <a:rPr sz="1050" spc="-70" dirty="0" err="1" smtClean="0">
                <a:latin typeface="Tahoma"/>
                <a:cs typeface="Tahoma"/>
              </a:rPr>
              <a:t>distribuci</a:t>
            </a:r>
            <a:r>
              <a:rPr lang="es-UY" sz="1050" spc="-70" dirty="0" err="1" smtClean="0">
                <a:latin typeface="Tahoma"/>
                <a:cs typeface="Tahoma"/>
              </a:rPr>
              <a:t>ó</a:t>
            </a:r>
            <a:r>
              <a:rPr sz="1050" spc="-70" dirty="0" smtClean="0">
                <a:latin typeface="Tahoma"/>
                <a:cs typeface="Tahoma"/>
              </a:rPr>
              <a:t>n </a:t>
            </a:r>
            <a:r>
              <a:rPr sz="1050" spc="-30" dirty="0" smtClean="0">
                <a:latin typeface="Tahoma"/>
                <a:cs typeface="Tahoma"/>
              </a:rPr>
              <a:t> </a:t>
            </a:r>
            <a:r>
              <a:rPr sz="1050" spc="-40" dirty="0">
                <a:latin typeface="Tahoma"/>
                <a:cs typeface="Tahoma"/>
              </a:rPr>
              <a:t>exacta.</a:t>
            </a:r>
            <a:endParaRPr sz="1050" dirty="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19860" y="2426373"/>
            <a:ext cx="3121025" cy="267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indent="-132080">
              <a:lnSpc>
                <a:spcPct val="100000"/>
              </a:lnSpc>
              <a:buClr>
                <a:srgbClr val="3333B2"/>
              </a:buClr>
              <a:buSzPct val="95238"/>
              <a:buFont typeface="Arial"/>
              <a:buChar char="•"/>
              <a:tabLst>
                <a:tab pos="145415" algn="l"/>
              </a:tabLst>
            </a:pPr>
            <a:r>
              <a:rPr sz="1050" spc="-30" dirty="0">
                <a:latin typeface="Tahoma"/>
                <a:cs typeface="Tahoma"/>
              </a:rPr>
              <a:t>Dado   </a:t>
            </a:r>
            <a:r>
              <a:rPr sz="1050" spc="-65" dirty="0">
                <a:latin typeface="Tahoma"/>
                <a:cs typeface="Tahoma"/>
              </a:rPr>
              <a:t>que   </a:t>
            </a:r>
            <a:r>
              <a:rPr sz="1050" spc="-40" dirty="0">
                <a:latin typeface="Tahoma"/>
                <a:cs typeface="Tahoma"/>
              </a:rPr>
              <a:t>las   </a:t>
            </a:r>
            <a:r>
              <a:rPr sz="1050" spc="-50" dirty="0">
                <a:latin typeface="Tahoma"/>
                <a:cs typeface="Tahoma"/>
              </a:rPr>
              <a:t>mismas   no   </a:t>
            </a:r>
            <a:r>
              <a:rPr sz="1050" spc="-60" dirty="0">
                <a:latin typeface="Tahoma"/>
                <a:cs typeface="Tahoma"/>
              </a:rPr>
              <a:t>son  </a:t>
            </a:r>
            <a:r>
              <a:rPr sz="1050" spc="5" dirty="0">
                <a:latin typeface="Tahoma"/>
                <a:cs typeface="Tahoma"/>
              </a:rPr>
              <a:t> </a:t>
            </a:r>
            <a:r>
              <a:rPr sz="1050" spc="-45" dirty="0">
                <a:latin typeface="Tahoma"/>
                <a:cs typeface="Tahoma"/>
              </a:rPr>
              <a:t>suficientemente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52397" y="2593919"/>
            <a:ext cx="2988310" cy="3329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2699"/>
              </a:lnSpc>
            </a:pPr>
            <a:r>
              <a:rPr sz="1050" spc="-40" dirty="0">
                <a:latin typeface="Tahoma"/>
                <a:cs typeface="Tahoma"/>
              </a:rPr>
              <a:t>amplias </a:t>
            </a:r>
            <a:r>
              <a:rPr sz="1050" spc="-60" dirty="0">
                <a:latin typeface="Tahoma"/>
                <a:cs typeface="Tahoma"/>
              </a:rPr>
              <a:t>hay </a:t>
            </a:r>
            <a:r>
              <a:rPr sz="1050" spc="-55" dirty="0">
                <a:latin typeface="Tahoma"/>
                <a:cs typeface="Tahoma"/>
              </a:rPr>
              <a:t>casos </a:t>
            </a:r>
            <a:r>
              <a:rPr sz="1050" spc="-70" dirty="0">
                <a:latin typeface="Tahoma"/>
                <a:cs typeface="Tahoma"/>
              </a:rPr>
              <a:t>en </a:t>
            </a:r>
            <a:r>
              <a:rPr sz="1050" spc="-65" dirty="0">
                <a:latin typeface="Tahoma"/>
                <a:cs typeface="Tahoma"/>
              </a:rPr>
              <a:t>que </a:t>
            </a:r>
            <a:r>
              <a:rPr sz="1050" spc="-80" dirty="0">
                <a:latin typeface="Tahoma"/>
                <a:cs typeface="Tahoma"/>
              </a:rPr>
              <a:t>se </a:t>
            </a:r>
            <a:r>
              <a:rPr sz="1050" spc="-50" dirty="0">
                <a:latin typeface="Tahoma"/>
                <a:cs typeface="Tahoma"/>
              </a:rPr>
              <a:t>recurre </a:t>
            </a:r>
            <a:r>
              <a:rPr sz="1050" spc="-55" dirty="0">
                <a:latin typeface="Tahoma"/>
                <a:cs typeface="Tahoma"/>
              </a:rPr>
              <a:t>a </a:t>
            </a:r>
            <a:r>
              <a:rPr sz="1050" spc="-25" dirty="0">
                <a:latin typeface="Tahoma"/>
                <a:cs typeface="Tahoma"/>
              </a:rPr>
              <a:t>la </a:t>
            </a:r>
            <a:r>
              <a:rPr sz="1050" spc="-70" dirty="0" err="1" smtClean="0">
                <a:latin typeface="Tahoma"/>
                <a:cs typeface="Tahoma"/>
              </a:rPr>
              <a:t>distribuci</a:t>
            </a:r>
            <a:r>
              <a:rPr lang="es-UY" sz="1050" spc="-70" dirty="0" err="1" smtClean="0">
                <a:latin typeface="Tahoma"/>
                <a:cs typeface="Tahoma"/>
              </a:rPr>
              <a:t>ó</a:t>
            </a:r>
            <a:r>
              <a:rPr sz="1050" spc="-70" dirty="0" smtClean="0">
                <a:latin typeface="Tahoma"/>
                <a:cs typeface="Tahoma"/>
              </a:rPr>
              <a:t>n  </a:t>
            </a:r>
            <a:r>
              <a:rPr sz="1050" spc="-50" dirty="0">
                <a:latin typeface="Tahoma"/>
                <a:cs typeface="Tahoma"/>
              </a:rPr>
              <a:t>aproximada para </a:t>
            </a:r>
            <a:r>
              <a:rPr sz="1050" spc="-45" dirty="0">
                <a:latin typeface="Tahoma"/>
                <a:cs typeface="Tahoma"/>
              </a:rPr>
              <a:t>el </a:t>
            </a:r>
            <a:r>
              <a:rPr sz="1050" spc="-100" dirty="0" smtClean="0">
                <a:latin typeface="Tahoma"/>
                <a:cs typeface="Tahoma"/>
              </a:rPr>
              <a:t>c</a:t>
            </a:r>
            <a:r>
              <a:rPr lang="es-UY" sz="1050" spc="-100" dirty="0" smtClean="0">
                <a:latin typeface="Tahoma"/>
                <a:cs typeface="Tahoma"/>
              </a:rPr>
              <a:t>á</a:t>
            </a:r>
            <a:r>
              <a:rPr sz="1050" spc="-100" dirty="0" err="1" smtClean="0">
                <a:latin typeface="Tahoma"/>
                <a:cs typeface="Tahoma"/>
              </a:rPr>
              <a:t>lculo</a:t>
            </a:r>
            <a:r>
              <a:rPr sz="1050" spc="-100" dirty="0" smtClean="0">
                <a:latin typeface="Tahoma"/>
                <a:cs typeface="Tahoma"/>
              </a:rPr>
              <a:t>  </a:t>
            </a:r>
            <a:r>
              <a:rPr sz="1050" spc="-70" dirty="0">
                <a:latin typeface="Tahoma"/>
                <a:cs typeface="Tahoma"/>
              </a:rPr>
              <a:t>de 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-40" dirty="0">
                <a:latin typeface="Tahoma"/>
                <a:cs typeface="Tahoma"/>
              </a:rPr>
              <a:t>probabilidades.</a:t>
            </a:r>
            <a:endParaRPr sz="1050" dirty="0">
              <a:latin typeface="Tahoma"/>
              <a:cs typeface="Tahoma"/>
            </a:endParaRPr>
          </a:p>
        </p:txBody>
      </p:sp>
    </p:spTree>
  </p:cSld>
  <p:clrMapOvr>
    <a:masterClrMapping/>
  </p:clrMapOvr>
  <p:transition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998" y="102590"/>
            <a:ext cx="832485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700"/>
              </a:lnSpc>
            </a:pP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Una </a:t>
            </a:r>
            <a:r>
              <a:rPr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reflexi</a:t>
            </a:r>
            <a:r>
              <a:rPr lang="es-UY"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ó</a:t>
            </a:r>
            <a:r>
              <a:rPr sz="600" spc="-30" dirty="0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n </a:t>
            </a:r>
            <a:r>
              <a:rPr sz="600" spc="-2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acerca </a:t>
            </a: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del 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uso de </a:t>
            </a:r>
            <a:r>
              <a:rPr sz="600" spc="-1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distribuciones  </a:t>
            </a:r>
            <a:r>
              <a:rPr sz="600" spc="-2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aproximadas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5"/>
              </a:lnSpc>
            </a:pPr>
            <a:fld id="{81D60167-4931-47E6-BA6A-407CBD079E47}" type="slidenum">
              <a:rPr spc="-20" dirty="0"/>
              <a:t>5</a:t>
            </a:fld>
            <a:r>
              <a:rPr spc="-110" dirty="0"/>
              <a:t> </a:t>
            </a:r>
            <a:r>
              <a:rPr spc="150" dirty="0"/>
              <a:t>/</a:t>
            </a:r>
            <a:r>
              <a:rPr spc="-110" dirty="0"/>
              <a:t> </a:t>
            </a:r>
            <a:r>
              <a:rPr spc="-20" dirty="0"/>
              <a:t>13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260" y="452247"/>
            <a:ext cx="951865" cy="663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2085" marR="5080" indent="-154305">
              <a:lnSpc>
                <a:spcPts val="700"/>
              </a:lnSpc>
            </a:pPr>
            <a:r>
              <a:rPr sz="600" spc="-10" dirty="0">
                <a:latin typeface="Arial"/>
                <a:cs typeface="Arial"/>
              </a:rPr>
              <a:t>*Carlos </a:t>
            </a:r>
            <a:r>
              <a:rPr sz="600" spc="-40" dirty="0" smtClean="0">
                <a:latin typeface="Arial"/>
                <a:cs typeface="Arial"/>
              </a:rPr>
              <a:t>L</a:t>
            </a:r>
            <a:r>
              <a:rPr lang="es-UY" sz="600" spc="-40" dirty="0" err="1" smtClean="0">
                <a:latin typeface="Arial"/>
                <a:cs typeface="Arial"/>
              </a:rPr>
              <a:t>ó</a:t>
            </a:r>
            <a:r>
              <a:rPr sz="600" spc="-40" dirty="0" err="1" smtClean="0">
                <a:latin typeface="Arial"/>
                <a:cs typeface="Arial"/>
              </a:rPr>
              <a:t>pez</a:t>
            </a:r>
            <a:r>
              <a:rPr sz="600" spc="-40" dirty="0" smtClean="0">
                <a:latin typeface="Arial"/>
                <a:cs typeface="Arial"/>
              </a:rPr>
              <a:t>-V</a:t>
            </a:r>
            <a:r>
              <a:rPr lang="es-UY" sz="600" spc="-40" dirty="0" smtClean="0">
                <a:latin typeface="Arial"/>
                <a:cs typeface="Arial"/>
              </a:rPr>
              <a:t>á</a:t>
            </a:r>
            <a:r>
              <a:rPr sz="600" spc="-40" dirty="0" err="1" smtClean="0">
                <a:latin typeface="Arial"/>
                <a:cs typeface="Arial"/>
              </a:rPr>
              <a:t>zquez</a:t>
            </a:r>
            <a:r>
              <a:rPr sz="600" spc="-40" dirty="0">
                <a:latin typeface="Arial"/>
                <a:cs typeface="Arial"/>
              </a:rPr>
              <a:t>. </a:t>
            </a:r>
            <a:r>
              <a:rPr sz="600" spc="80" dirty="0">
                <a:latin typeface="Arial"/>
                <a:cs typeface="Arial"/>
              </a:rPr>
              <a:t>**  </a:t>
            </a:r>
            <a:r>
              <a:rPr sz="600" spc="-10" dirty="0">
                <a:latin typeface="Arial"/>
                <a:cs typeface="Arial"/>
              </a:rPr>
              <a:t>Esther</a:t>
            </a:r>
            <a:r>
              <a:rPr sz="600" spc="-5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Hochsztain</a:t>
            </a:r>
            <a:endParaRPr sz="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s-UY" sz="600" spc="-15" dirty="0" err="1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Introducció</a:t>
            </a:r>
            <a:r>
              <a:rPr sz="600" spc="-15" dirty="0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n</a:t>
            </a:r>
            <a:endParaRPr sz="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500" dirty="0">
              <a:latin typeface="Times New Roman"/>
              <a:cs typeface="Times New Roman"/>
            </a:endParaRPr>
          </a:p>
          <a:p>
            <a:pPr marL="12700" marR="217804">
              <a:lnSpc>
                <a:spcPts val="700"/>
              </a:lnSpc>
            </a:pPr>
            <a:r>
              <a:rPr sz="600" spc="-25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Uso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de </a:t>
            </a:r>
            <a:r>
              <a:rPr sz="600" spc="-1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distribuciones  </a:t>
            </a:r>
            <a:r>
              <a:rPr sz="600" spc="-2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aproximadas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260" y="1167968"/>
            <a:ext cx="554355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5" dirty="0">
                <a:solidFill>
                  <a:srgbClr val="3333B2"/>
                </a:solidFill>
                <a:latin typeface="Arial"/>
                <a:cs typeface="Arial"/>
                <a:hlinkClick r:id="rId5" action="ppaction://hlinksldjump"/>
              </a:rPr>
              <a:t>Estudio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  <a:hlinkClick r:id="rId5" action="ppaction://hlinksldjump"/>
              </a:rPr>
              <a:t>de</a:t>
            </a:r>
            <a:r>
              <a:rPr sz="600" spc="5" dirty="0">
                <a:solidFill>
                  <a:srgbClr val="3333B2"/>
                </a:solidFill>
                <a:latin typeface="Arial"/>
                <a:cs typeface="Arial"/>
                <a:hlinkClick r:id="rId5" action="ppaction://hlinksldjump"/>
              </a:rPr>
              <a:t>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  <a:hlinkClick r:id="rId5" action="ppaction://hlinksldjump"/>
              </a:rPr>
              <a:t>caso</a:t>
            </a:r>
            <a:endParaRPr sz="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60" y="1328242"/>
            <a:ext cx="454659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25" dirty="0">
                <a:solidFill>
                  <a:srgbClr val="9494D7"/>
                </a:solidFill>
                <a:latin typeface="Arial"/>
                <a:cs typeface="Arial"/>
                <a:hlinkClick r:id="rId6" action="ppaction://hlinksldjump"/>
              </a:rPr>
              <a:t>Conclusiones</a:t>
            </a:r>
            <a:endParaRPr sz="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260" y="1488503"/>
            <a:ext cx="853440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15" dirty="0" err="1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Bibliograf</a:t>
            </a:r>
            <a:r>
              <a:rPr lang="es-UY" sz="600" spc="-15" dirty="0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í</a:t>
            </a:r>
            <a:r>
              <a:rPr sz="600" spc="-15" dirty="0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a </a:t>
            </a:r>
            <a:r>
              <a:rPr sz="600" spc="-1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y</a:t>
            </a:r>
            <a:r>
              <a:rPr sz="600" spc="4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 </a:t>
            </a:r>
            <a:r>
              <a:rPr sz="600" spc="-2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referencias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7905">
              <a:lnSpc>
                <a:spcPct val="100000"/>
              </a:lnSpc>
            </a:pPr>
            <a:r>
              <a:rPr spc="-25" dirty="0"/>
              <a:t>Estudio </a:t>
            </a:r>
            <a:r>
              <a:rPr spc="-85" dirty="0"/>
              <a:t>de</a:t>
            </a:r>
            <a:r>
              <a:rPr spc="10" dirty="0"/>
              <a:t> </a:t>
            </a:r>
            <a:r>
              <a:rPr spc="-60" dirty="0"/>
              <a:t>caso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19860" y="1103934"/>
            <a:ext cx="3121025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indent="-132080">
              <a:lnSpc>
                <a:spcPct val="100000"/>
              </a:lnSpc>
              <a:buClr>
                <a:srgbClr val="3333B2"/>
              </a:buClr>
              <a:buSzPct val="95238"/>
              <a:buFont typeface="Arial"/>
              <a:buChar char="•"/>
              <a:tabLst>
                <a:tab pos="145415" algn="l"/>
              </a:tabLst>
            </a:pPr>
            <a:r>
              <a:rPr sz="1050" spc="-50" dirty="0">
                <a:latin typeface="Tahoma"/>
                <a:cs typeface="Tahoma"/>
              </a:rPr>
              <a:t>Se </a:t>
            </a:r>
            <a:r>
              <a:rPr sz="1050" spc="-55" dirty="0">
                <a:latin typeface="Tahoma"/>
                <a:cs typeface="Tahoma"/>
              </a:rPr>
              <a:t>presenta </a:t>
            </a:r>
            <a:r>
              <a:rPr sz="1050" spc="-50" dirty="0" err="1">
                <a:latin typeface="Tahoma"/>
                <a:cs typeface="Tahoma"/>
              </a:rPr>
              <a:t>una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sz="1050" spc="-80" dirty="0" err="1" smtClean="0">
                <a:latin typeface="Tahoma"/>
                <a:cs typeface="Tahoma"/>
              </a:rPr>
              <a:t>aplicaci</a:t>
            </a:r>
            <a:r>
              <a:rPr lang="es-UY" sz="1050" spc="-80" dirty="0" err="1" smtClean="0">
                <a:latin typeface="Tahoma"/>
                <a:cs typeface="Tahoma"/>
              </a:rPr>
              <a:t>ó</a:t>
            </a:r>
            <a:r>
              <a:rPr sz="1050" spc="-80" dirty="0" smtClean="0">
                <a:latin typeface="Tahoma"/>
                <a:cs typeface="Tahoma"/>
              </a:rPr>
              <a:t>n </a:t>
            </a:r>
            <a:r>
              <a:rPr sz="1050" spc="-40" dirty="0">
                <a:latin typeface="Tahoma"/>
                <a:cs typeface="Tahoma"/>
              </a:rPr>
              <a:t>con </a:t>
            </a:r>
            <a:r>
              <a:rPr sz="1050" spc="-50" dirty="0">
                <a:latin typeface="Tahoma"/>
                <a:cs typeface="Tahoma"/>
              </a:rPr>
              <a:t>valores </a:t>
            </a:r>
            <a:r>
              <a:rPr sz="1050" spc="-70" dirty="0">
                <a:latin typeface="Tahoma"/>
                <a:cs typeface="Tahoma"/>
              </a:rPr>
              <a:t>de </a:t>
            </a:r>
            <a:r>
              <a:rPr sz="1050" spc="-15" dirty="0">
                <a:latin typeface="Tahoma"/>
                <a:cs typeface="Tahoma"/>
              </a:rPr>
              <a:t>k </a:t>
            </a:r>
            <a:r>
              <a:rPr sz="1050" spc="-45" dirty="0">
                <a:latin typeface="Tahoma"/>
                <a:cs typeface="Tahoma"/>
              </a:rPr>
              <a:t>y </a:t>
            </a:r>
            <a:r>
              <a:rPr sz="1050" spc="35" dirty="0">
                <a:latin typeface="Tahoma"/>
                <a:cs typeface="Tahoma"/>
              </a:rPr>
              <a:t>N</a:t>
            </a:r>
            <a:r>
              <a:rPr sz="1050" spc="-30" dirty="0">
                <a:latin typeface="Tahoma"/>
                <a:cs typeface="Tahoma"/>
              </a:rPr>
              <a:t> </a:t>
            </a:r>
            <a:r>
              <a:rPr sz="1050" spc="-50" dirty="0">
                <a:latin typeface="Tahoma"/>
                <a:cs typeface="Tahoma"/>
              </a:rPr>
              <a:t>para</a:t>
            </a:r>
            <a:endParaRPr sz="1050" dirty="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52397" y="1271648"/>
            <a:ext cx="2988945" cy="3329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sz="1050" spc="-40" dirty="0">
                <a:latin typeface="Tahoma"/>
                <a:cs typeface="Tahoma"/>
              </a:rPr>
              <a:t>los </a:t>
            </a:r>
            <a:r>
              <a:rPr sz="1050" spc="-65" dirty="0">
                <a:latin typeface="Tahoma"/>
                <a:cs typeface="Tahoma"/>
              </a:rPr>
              <a:t>que </a:t>
            </a:r>
            <a:r>
              <a:rPr sz="1050" spc="-50" dirty="0">
                <a:latin typeface="Tahoma"/>
                <a:cs typeface="Tahoma"/>
              </a:rPr>
              <a:t>no </a:t>
            </a:r>
            <a:r>
              <a:rPr sz="1050" spc="-80" dirty="0">
                <a:latin typeface="Tahoma"/>
                <a:cs typeface="Tahoma"/>
              </a:rPr>
              <a:t>se </a:t>
            </a:r>
            <a:r>
              <a:rPr sz="1050" spc="-40" dirty="0">
                <a:latin typeface="Tahoma"/>
                <a:cs typeface="Tahoma"/>
              </a:rPr>
              <a:t>cuenta con </a:t>
            </a:r>
            <a:r>
              <a:rPr sz="1050" spc="-25" dirty="0">
                <a:latin typeface="Tahoma"/>
                <a:cs typeface="Tahoma"/>
              </a:rPr>
              <a:t>la </a:t>
            </a:r>
            <a:r>
              <a:rPr sz="1050" spc="-70" dirty="0" err="1" smtClean="0">
                <a:latin typeface="Tahoma"/>
                <a:cs typeface="Tahoma"/>
              </a:rPr>
              <a:t>distribuci</a:t>
            </a:r>
            <a:r>
              <a:rPr lang="es-UY" sz="1050" spc="-70" dirty="0" err="1" smtClean="0">
                <a:latin typeface="Tahoma"/>
                <a:cs typeface="Tahoma"/>
              </a:rPr>
              <a:t>ó</a:t>
            </a:r>
            <a:r>
              <a:rPr sz="1050" spc="-70" dirty="0" smtClean="0">
                <a:latin typeface="Tahoma"/>
                <a:cs typeface="Tahoma"/>
              </a:rPr>
              <a:t>n </a:t>
            </a:r>
            <a:r>
              <a:rPr sz="1050" spc="-40" dirty="0">
                <a:latin typeface="Tahoma"/>
                <a:cs typeface="Tahoma"/>
              </a:rPr>
              <a:t>exacta </a:t>
            </a:r>
            <a:r>
              <a:rPr sz="1050" spc="-45" dirty="0">
                <a:latin typeface="Tahoma"/>
                <a:cs typeface="Tahoma"/>
              </a:rPr>
              <a:t>del  </a:t>
            </a:r>
            <a:r>
              <a:rPr sz="1050" spc="-75" dirty="0" err="1" smtClean="0">
                <a:latin typeface="Tahoma"/>
                <a:cs typeface="Tahoma"/>
              </a:rPr>
              <a:t>estad</a:t>
            </a:r>
            <a:r>
              <a:rPr lang="es-UY" sz="1050" spc="-75" dirty="0" smtClean="0">
                <a:latin typeface="Tahoma"/>
                <a:cs typeface="Tahoma"/>
              </a:rPr>
              <a:t>í</a:t>
            </a:r>
            <a:r>
              <a:rPr sz="1050" spc="-75" dirty="0" err="1" smtClean="0">
                <a:latin typeface="Tahoma"/>
                <a:cs typeface="Tahoma"/>
              </a:rPr>
              <a:t>stico</a:t>
            </a:r>
            <a:r>
              <a:rPr sz="1050" spc="-75" dirty="0">
                <a:latin typeface="Tahoma"/>
                <a:cs typeface="Tahoma"/>
              </a:rPr>
              <a:t>.</a:t>
            </a:r>
            <a:endParaRPr sz="1050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19860" y="1658112"/>
            <a:ext cx="3121025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indent="-132080">
              <a:lnSpc>
                <a:spcPct val="100000"/>
              </a:lnSpc>
              <a:buClr>
                <a:srgbClr val="3333B2"/>
              </a:buClr>
              <a:buSzPct val="95238"/>
              <a:buFont typeface="Arial"/>
              <a:buChar char="•"/>
              <a:tabLst>
                <a:tab pos="145415" algn="l"/>
              </a:tabLst>
            </a:pPr>
            <a:r>
              <a:rPr sz="1050" spc="-50" dirty="0">
                <a:latin typeface="Tahoma"/>
                <a:cs typeface="Tahoma"/>
              </a:rPr>
              <a:t>Se   </a:t>
            </a:r>
            <a:r>
              <a:rPr sz="1050" spc="-45" dirty="0">
                <a:latin typeface="Tahoma"/>
                <a:cs typeface="Tahoma"/>
              </a:rPr>
              <a:t>muestra </a:t>
            </a:r>
            <a:r>
              <a:rPr sz="1050" spc="235" dirty="0">
                <a:latin typeface="Tahoma"/>
                <a:cs typeface="Tahoma"/>
              </a:rPr>
              <a:t> </a:t>
            </a:r>
            <a:r>
              <a:rPr sz="1050" spc="-65" dirty="0">
                <a:latin typeface="Tahoma"/>
                <a:cs typeface="Tahoma"/>
              </a:rPr>
              <a:t>que   </a:t>
            </a:r>
            <a:r>
              <a:rPr sz="1050" spc="-25" dirty="0">
                <a:latin typeface="Tahoma"/>
                <a:cs typeface="Tahoma"/>
              </a:rPr>
              <a:t>la  </a:t>
            </a:r>
            <a:r>
              <a:rPr sz="1050" spc="-100" dirty="0" err="1" smtClean="0">
                <a:latin typeface="Tahoma"/>
                <a:cs typeface="Tahoma"/>
              </a:rPr>
              <a:t>decisi</a:t>
            </a:r>
            <a:r>
              <a:rPr lang="es-UY" sz="1050" spc="-100" dirty="0" err="1" smtClean="0">
                <a:latin typeface="Tahoma"/>
                <a:cs typeface="Tahoma"/>
              </a:rPr>
              <a:t>ó</a:t>
            </a:r>
            <a:r>
              <a:rPr sz="1050" spc="-100" dirty="0" smtClean="0">
                <a:latin typeface="Tahoma"/>
                <a:cs typeface="Tahoma"/>
              </a:rPr>
              <a:t>n   </a:t>
            </a:r>
            <a:r>
              <a:rPr sz="1050" spc="-70" dirty="0">
                <a:latin typeface="Tahoma"/>
                <a:cs typeface="Tahoma"/>
              </a:rPr>
              <a:t>de   </a:t>
            </a:r>
            <a:r>
              <a:rPr sz="1050" spc="-50" dirty="0">
                <a:latin typeface="Tahoma"/>
                <a:cs typeface="Tahoma"/>
              </a:rPr>
              <a:t>una   </a:t>
            </a:r>
            <a:r>
              <a:rPr sz="1050" spc="-55" dirty="0">
                <a:latin typeface="Tahoma"/>
                <a:cs typeface="Tahoma"/>
              </a:rPr>
              <a:t>prueba</a:t>
            </a:r>
            <a:r>
              <a:rPr sz="1050" spc="85" dirty="0">
                <a:latin typeface="Tahoma"/>
                <a:cs typeface="Tahoma"/>
              </a:rPr>
              <a:t> </a:t>
            </a:r>
            <a:r>
              <a:rPr sz="1050" spc="-70" dirty="0">
                <a:latin typeface="Tahoma"/>
                <a:cs typeface="Tahoma"/>
              </a:rPr>
              <a:t>de</a:t>
            </a:r>
            <a:endParaRPr sz="1050" dirty="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52397" y="1825658"/>
            <a:ext cx="2988310" cy="3329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2699"/>
              </a:lnSpc>
            </a:pPr>
            <a:r>
              <a:rPr sz="1050" spc="-95" dirty="0" smtClean="0">
                <a:latin typeface="Tahoma"/>
                <a:cs typeface="Tahoma"/>
              </a:rPr>
              <a:t>hip</a:t>
            </a:r>
            <a:r>
              <a:rPr lang="es-UY" sz="1050" spc="-95" dirty="0" err="1" smtClean="0">
                <a:latin typeface="Tahoma"/>
                <a:cs typeface="Tahoma"/>
              </a:rPr>
              <a:t>ó</a:t>
            </a:r>
            <a:r>
              <a:rPr sz="1050" spc="-95" dirty="0" err="1" smtClean="0">
                <a:latin typeface="Tahoma"/>
                <a:cs typeface="Tahoma"/>
              </a:rPr>
              <a:t>tesis</a:t>
            </a:r>
            <a:r>
              <a:rPr sz="1050" spc="-95" dirty="0" smtClean="0">
                <a:latin typeface="Tahoma"/>
                <a:cs typeface="Tahoma"/>
              </a:rPr>
              <a:t> </a:t>
            </a:r>
            <a:r>
              <a:rPr sz="1050" spc="-65" dirty="0">
                <a:latin typeface="Tahoma"/>
                <a:cs typeface="Tahoma"/>
              </a:rPr>
              <a:t>puede </a:t>
            </a:r>
            <a:r>
              <a:rPr sz="1050" spc="-40" dirty="0">
                <a:latin typeface="Tahoma"/>
                <a:cs typeface="Tahoma"/>
              </a:rPr>
              <a:t>cambiar </a:t>
            </a:r>
            <a:r>
              <a:rPr sz="1050" spc="-35" dirty="0">
                <a:latin typeface="Tahoma"/>
                <a:cs typeface="Tahoma"/>
              </a:rPr>
              <a:t>si </a:t>
            </a:r>
            <a:r>
              <a:rPr sz="1050" spc="-80" dirty="0">
                <a:latin typeface="Tahoma"/>
                <a:cs typeface="Tahoma"/>
              </a:rPr>
              <a:t>se </a:t>
            </a:r>
            <a:r>
              <a:rPr sz="1050" spc="-10" dirty="0">
                <a:latin typeface="Tahoma"/>
                <a:cs typeface="Tahoma"/>
              </a:rPr>
              <a:t>utiliza </a:t>
            </a:r>
            <a:r>
              <a:rPr sz="1050" spc="-25" dirty="0">
                <a:latin typeface="Tahoma"/>
                <a:cs typeface="Tahoma"/>
              </a:rPr>
              <a:t>la </a:t>
            </a:r>
            <a:r>
              <a:rPr sz="1050" spc="-70" dirty="0" err="1" smtClean="0">
                <a:latin typeface="Tahoma"/>
                <a:cs typeface="Tahoma"/>
              </a:rPr>
              <a:t>distribuci</a:t>
            </a:r>
            <a:r>
              <a:rPr lang="es-UY" sz="1050" spc="-70" dirty="0" err="1" smtClean="0">
                <a:latin typeface="Tahoma"/>
                <a:cs typeface="Tahoma"/>
              </a:rPr>
              <a:t>ó</a:t>
            </a:r>
            <a:r>
              <a:rPr sz="1050" spc="-70" dirty="0" smtClean="0">
                <a:latin typeface="Tahoma"/>
                <a:cs typeface="Tahoma"/>
              </a:rPr>
              <a:t>n  </a:t>
            </a:r>
            <a:r>
              <a:rPr sz="1050" spc="-50" dirty="0">
                <a:latin typeface="Tahoma"/>
                <a:cs typeface="Tahoma"/>
              </a:rPr>
              <a:t>aproximada o </a:t>
            </a:r>
            <a:r>
              <a:rPr sz="1050" spc="-25" dirty="0">
                <a:latin typeface="Tahoma"/>
                <a:cs typeface="Tahoma"/>
              </a:rPr>
              <a:t>la </a:t>
            </a:r>
            <a:r>
              <a:rPr sz="1050" spc="-70" dirty="0" err="1" smtClean="0">
                <a:latin typeface="Tahoma"/>
                <a:cs typeface="Tahoma"/>
              </a:rPr>
              <a:t>distribuci</a:t>
            </a:r>
            <a:r>
              <a:rPr lang="es-UY" sz="1050" spc="-70" dirty="0" err="1" smtClean="0">
                <a:latin typeface="Tahoma"/>
                <a:cs typeface="Tahoma"/>
              </a:rPr>
              <a:t>ó</a:t>
            </a:r>
            <a:r>
              <a:rPr sz="1050" spc="-70" dirty="0" smtClean="0">
                <a:latin typeface="Tahoma"/>
                <a:cs typeface="Tahoma"/>
              </a:rPr>
              <a:t>n </a:t>
            </a:r>
            <a:r>
              <a:rPr sz="1050" spc="-5" dirty="0" smtClean="0">
                <a:latin typeface="Tahoma"/>
                <a:cs typeface="Tahoma"/>
              </a:rPr>
              <a:t> </a:t>
            </a:r>
            <a:r>
              <a:rPr sz="1050" spc="-15" dirty="0">
                <a:latin typeface="Tahoma"/>
                <a:cs typeface="Tahoma"/>
              </a:rPr>
              <a:t>‘exacta’</a:t>
            </a:r>
            <a:endParaRPr sz="1050" dirty="0">
              <a:latin typeface="Tahoma"/>
              <a:cs typeface="Tahoma"/>
            </a:endParaRPr>
          </a:p>
        </p:txBody>
      </p:sp>
    </p:spTree>
  </p:cSld>
  <p:clrMapOvr>
    <a:masterClrMapping/>
  </p:clrMapOvr>
  <p:transition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998" y="102590"/>
            <a:ext cx="832485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700"/>
              </a:lnSpc>
            </a:pP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Una </a:t>
            </a:r>
            <a:r>
              <a:rPr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reflexi</a:t>
            </a:r>
            <a:r>
              <a:rPr lang="es-UY"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ó</a:t>
            </a:r>
            <a:r>
              <a:rPr sz="600" spc="-30" dirty="0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n </a:t>
            </a:r>
            <a:r>
              <a:rPr sz="600" spc="-2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acerca </a:t>
            </a: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del 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uso de </a:t>
            </a:r>
            <a:r>
              <a:rPr sz="600" spc="-1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distribuciones  </a:t>
            </a:r>
            <a:r>
              <a:rPr sz="600" spc="-2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aproximadas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260" y="452247"/>
            <a:ext cx="951865" cy="11721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2085" marR="5080" indent="-154305">
              <a:lnSpc>
                <a:spcPts val="700"/>
              </a:lnSpc>
            </a:pPr>
            <a:r>
              <a:rPr sz="600" spc="-10" dirty="0">
                <a:latin typeface="Arial"/>
                <a:cs typeface="Arial"/>
              </a:rPr>
              <a:t>*Carlos </a:t>
            </a:r>
            <a:r>
              <a:rPr sz="600" spc="-40" dirty="0" smtClean="0">
                <a:latin typeface="Arial"/>
                <a:cs typeface="Arial"/>
              </a:rPr>
              <a:t>L</a:t>
            </a:r>
            <a:r>
              <a:rPr lang="es-UY" sz="600" spc="-40" dirty="0" err="1" smtClean="0">
                <a:latin typeface="Arial"/>
                <a:cs typeface="Arial"/>
              </a:rPr>
              <a:t>ó</a:t>
            </a:r>
            <a:r>
              <a:rPr sz="600" spc="-40" dirty="0" err="1" smtClean="0">
                <a:latin typeface="Arial"/>
                <a:cs typeface="Arial"/>
              </a:rPr>
              <a:t>pez</a:t>
            </a:r>
            <a:r>
              <a:rPr sz="600" spc="-40" dirty="0" smtClean="0">
                <a:latin typeface="Arial"/>
                <a:cs typeface="Arial"/>
              </a:rPr>
              <a:t>-V</a:t>
            </a:r>
            <a:r>
              <a:rPr lang="es-UY" sz="600" spc="-40" dirty="0" smtClean="0">
                <a:latin typeface="Arial"/>
                <a:cs typeface="Arial"/>
              </a:rPr>
              <a:t>á</a:t>
            </a:r>
            <a:r>
              <a:rPr sz="600" spc="-40" dirty="0" err="1" smtClean="0">
                <a:latin typeface="Arial"/>
                <a:cs typeface="Arial"/>
              </a:rPr>
              <a:t>zquez</a:t>
            </a:r>
            <a:r>
              <a:rPr sz="600" spc="-40" dirty="0">
                <a:latin typeface="Arial"/>
                <a:cs typeface="Arial"/>
              </a:rPr>
              <a:t>. </a:t>
            </a:r>
            <a:r>
              <a:rPr sz="600" spc="80" dirty="0">
                <a:latin typeface="Arial"/>
                <a:cs typeface="Arial"/>
              </a:rPr>
              <a:t>**  </a:t>
            </a:r>
            <a:r>
              <a:rPr sz="600" spc="-10" dirty="0">
                <a:latin typeface="Arial"/>
                <a:cs typeface="Arial"/>
              </a:rPr>
              <a:t>Esther</a:t>
            </a:r>
            <a:r>
              <a:rPr sz="600" spc="-5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Hochsztain</a:t>
            </a:r>
            <a:endParaRPr sz="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s-UY" sz="600" spc="-15" dirty="0" err="1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Introducció</a:t>
            </a:r>
            <a:r>
              <a:rPr sz="600" spc="-15" dirty="0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n</a:t>
            </a:r>
            <a:endParaRPr sz="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500" dirty="0">
              <a:latin typeface="Times New Roman"/>
              <a:cs typeface="Times New Roman"/>
            </a:endParaRPr>
          </a:p>
          <a:p>
            <a:pPr marL="12700" marR="217804">
              <a:lnSpc>
                <a:spcPts val="700"/>
              </a:lnSpc>
            </a:pPr>
            <a:r>
              <a:rPr sz="600" spc="-25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Uso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de </a:t>
            </a:r>
            <a:r>
              <a:rPr sz="600" spc="-1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distribuciones  </a:t>
            </a:r>
            <a:r>
              <a:rPr sz="600" spc="-2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aproximadas</a:t>
            </a:r>
            <a:endParaRPr sz="600" dirty="0">
              <a:latin typeface="Arial"/>
              <a:cs typeface="Arial"/>
            </a:endParaRPr>
          </a:p>
          <a:p>
            <a:pPr marL="12700" marR="102870">
              <a:lnSpc>
                <a:spcPts val="1260"/>
              </a:lnSpc>
              <a:spcBef>
                <a:spcPts val="110"/>
              </a:spcBef>
            </a:pPr>
            <a:r>
              <a:rPr sz="600" spc="-5" dirty="0">
                <a:solidFill>
                  <a:srgbClr val="3333B2"/>
                </a:solidFill>
                <a:latin typeface="Arial"/>
                <a:cs typeface="Arial"/>
                <a:hlinkClick r:id="rId5" action="ppaction://hlinksldjump"/>
              </a:rPr>
              <a:t>Estudio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  <a:hlinkClick r:id="rId5" action="ppaction://hlinksldjump"/>
              </a:rPr>
              <a:t>de caso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</a:rPr>
              <a:t> </a:t>
            </a:r>
            <a:r>
              <a:rPr sz="600" spc="-25" dirty="0" err="1">
                <a:solidFill>
                  <a:srgbClr val="9494D7"/>
                </a:solidFill>
                <a:latin typeface="Arial"/>
                <a:cs typeface="Arial"/>
                <a:hlinkClick r:id="rId6" action="ppaction://hlinksldjump"/>
              </a:rPr>
              <a:t>Conclusiones</a:t>
            </a:r>
            <a:r>
              <a:rPr sz="600" spc="-25" dirty="0">
                <a:solidFill>
                  <a:srgbClr val="9494D7"/>
                </a:solidFill>
                <a:latin typeface="Arial"/>
                <a:cs typeface="Arial"/>
                <a:hlinkClick r:id="rId6" action="ppaction://hlinksldjump"/>
              </a:rPr>
              <a:t> </a:t>
            </a:r>
            <a:r>
              <a:rPr sz="600" spc="-25" dirty="0">
                <a:solidFill>
                  <a:srgbClr val="9494D7"/>
                </a:solidFill>
                <a:latin typeface="Arial"/>
                <a:cs typeface="Arial"/>
              </a:rPr>
              <a:t> </a:t>
            </a:r>
            <a:r>
              <a:rPr sz="600" spc="-15" dirty="0" err="1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Bibliograf</a:t>
            </a:r>
            <a:r>
              <a:rPr lang="es-UY" sz="600" spc="-15" dirty="0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í</a:t>
            </a:r>
            <a:r>
              <a:rPr sz="600" spc="-15" dirty="0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a </a:t>
            </a:r>
            <a:r>
              <a:rPr sz="600" spc="-1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y</a:t>
            </a:r>
            <a:r>
              <a:rPr sz="600" spc="4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 </a:t>
            </a:r>
            <a:r>
              <a:rPr sz="600" spc="-2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referencias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7905">
              <a:lnSpc>
                <a:spcPct val="100000"/>
              </a:lnSpc>
            </a:pPr>
            <a:r>
              <a:rPr spc="-25" dirty="0"/>
              <a:t>Estudio </a:t>
            </a:r>
            <a:r>
              <a:rPr spc="-85" dirty="0"/>
              <a:t>de</a:t>
            </a:r>
            <a:r>
              <a:rPr spc="10" dirty="0"/>
              <a:t> </a:t>
            </a:r>
            <a:r>
              <a:rPr spc="-60" dirty="0"/>
              <a:t>caso</a:t>
            </a:r>
          </a:p>
        </p:txBody>
      </p:sp>
      <p:sp>
        <p:nvSpPr>
          <p:cNvPr id="5" name="object 5"/>
          <p:cNvSpPr/>
          <p:nvPr/>
        </p:nvSpPr>
        <p:spPr>
          <a:xfrm>
            <a:off x="1350010" y="466191"/>
            <a:ext cx="2915869" cy="218690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75296" y="2766491"/>
            <a:ext cx="319405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000" spc="-20" dirty="0">
                <a:solidFill>
                  <a:srgbClr val="3333B2"/>
                </a:solidFill>
                <a:latin typeface="Tahoma"/>
                <a:cs typeface="Tahoma"/>
              </a:rPr>
              <a:t>Figura </a:t>
            </a:r>
            <a:r>
              <a:rPr sz="1000" spc="-65" dirty="0">
                <a:solidFill>
                  <a:srgbClr val="3333B2"/>
                </a:solidFill>
                <a:latin typeface="Tahoma"/>
                <a:cs typeface="Tahoma"/>
              </a:rPr>
              <a:t>1: </a:t>
            </a:r>
            <a:r>
              <a:rPr sz="1000" spc="-65" dirty="0" err="1" smtClean="0">
                <a:latin typeface="Tahoma"/>
                <a:cs typeface="Tahoma"/>
              </a:rPr>
              <a:t>Identificaci</a:t>
            </a:r>
            <a:r>
              <a:rPr lang="es-UY" sz="1000" spc="-65" dirty="0" err="1" smtClean="0">
                <a:latin typeface="Tahoma"/>
                <a:cs typeface="Tahoma"/>
              </a:rPr>
              <a:t>ó</a:t>
            </a:r>
            <a:r>
              <a:rPr sz="1000" spc="-65" dirty="0" smtClean="0">
                <a:latin typeface="Tahoma"/>
                <a:cs typeface="Tahoma"/>
              </a:rPr>
              <a:t>n </a:t>
            </a:r>
            <a:r>
              <a:rPr sz="1000" spc="-65" dirty="0">
                <a:latin typeface="Tahoma"/>
                <a:cs typeface="Tahoma"/>
              </a:rPr>
              <a:t>de </a:t>
            </a:r>
            <a:r>
              <a:rPr sz="1000" spc="-45" dirty="0">
                <a:latin typeface="Tahoma"/>
                <a:cs typeface="Tahoma"/>
              </a:rPr>
              <a:t>zonas </a:t>
            </a:r>
            <a:r>
              <a:rPr sz="1000" spc="-40" dirty="0">
                <a:latin typeface="Tahoma"/>
                <a:cs typeface="Tahoma"/>
              </a:rPr>
              <a:t>con </a:t>
            </a:r>
            <a:r>
              <a:rPr sz="1000" spc="-110" dirty="0" smtClean="0">
                <a:latin typeface="Tahoma"/>
                <a:cs typeface="Tahoma"/>
              </a:rPr>
              <a:t>l</a:t>
            </a:r>
            <a:r>
              <a:rPr lang="es-UY" sz="1000" spc="-110" dirty="0" smtClean="0">
                <a:latin typeface="Tahoma"/>
                <a:cs typeface="Tahoma"/>
              </a:rPr>
              <a:t>í</a:t>
            </a:r>
            <a:r>
              <a:rPr sz="1000" spc="-110" dirty="0" err="1" smtClean="0">
                <a:latin typeface="Tahoma"/>
                <a:cs typeface="Tahoma"/>
              </a:rPr>
              <a:t>neas</a:t>
            </a:r>
            <a:r>
              <a:rPr sz="1000" spc="-110" dirty="0" smtClean="0">
                <a:latin typeface="Tahoma"/>
                <a:cs typeface="Tahoma"/>
              </a:rPr>
              <a:t> </a:t>
            </a:r>
            <a:r>
              <a:rPr sz="1000" spc="-65" dirty="0" err="1">
                <a:latin typeface="Tahoma"/>
                <a:cs typeface="Tahoma"/>
              </a:rPr>
              <a:t>en</a:t>
            </a:r>
            <a:r>
              <a:rPr sz="1000" spc="-65" dirty="0">
                <a:latin typeface="Tahoma"/>
                <a:cs typeface="Tahoma"/>
              </a:rPr>
              <a:t> </a:t>
            </a:r>
            <a:r>
              <a:rPr sz="1000" spc="-95" dirty="0" err="1" smtClean="0">
                <a:latin typeface="Tahoma"/>
                <a:cs typeface="Tahoma"/>
              </a:rPr>
              <a:t>funci</a:t>
            </a:r>
            <a:r>
              <a:rPr lang="es-UY" sz="1000" spc="-95" dirty="0" err="1" smtClean="0">
                <a:latin typeface="Tahoma"/>
                <a:cs typeface="Tahoma"/>
              </a:rPr>
              <a:t>ó</a:t>
            </a:r>
            <a:r>
              <a:rPr sz="1000" spc="-95" dirty="0" smtClean="0">
                <a:latin typeface="Tahoma"/>
                <a:cs typeface="Tahoma"/>
              </a:rPr>
              <a:t>n </a:t>
            </a:r>
            <a:r>
              <a:rPr sz="1000" spc="-65" dirty="0">
                <a:latin typeface="Tahoma"/>
                <a:cs typeface="Tahoma"/>
              </a:rPr>
              <a:t>de </a:t>
            </a:r>
            <a:r>
              <a:rPr sz="1000" spc="-20" dirty="0">
                <a:latin typeface="Tahoma"/>
                <a:cs typeface="Tahoma"/>
              </a:rPr>
              <a:t>k,  </a:t>
            </a:r>
            <a:r>
              <a:rPr sz="1000" spc="35" dirty="0">
                <a:latin typeface="Tahoma"/>
                <a:cs typeface="Tahoma"/>
              </a:rPr>
              <a:t>N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5"/>
              </a:lnSpc>
            </a:pPr>
            <a:fld id="{81D60167-4931-47E6-BA6A-407CBD079E47}" type="slidenum">
              <a:rPr spc="-20" dirty="0"/>
              <a:t>6</a:t>
            </a:fld>
            <a:r>
              <a:rPr spc="-110" dirty="0"/>
              <a:t> </a:t>
            </a:r>
            <a:r>
              <a:rPr spc="150" dirty="0"/>
              <a:t>/</a:t>
            </a:r>
            <a:r>
              <a:rPr spc="-110" dirty="0"/>
              <a:t> </a:t>
            </a:r>
            <a:r>
              <a:rPr spc="-20" dirty="0"/>
              <a:t>13</a:t>
            </a:r>
          </a:p>
        </p:txBody>
      </p:sp>
    </p:spTree>
  </p:cSld>
  <p:clrMapOvr>
    <a:masterClrMapping/>
  </p:clrMapOvr>
  <p:transition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998" y="102590"/>
            <a:ext cx="832485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700"/>
              </a:lnSpc>
            </a:pP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Una </a:t>
            </a:r>
            <a:r>
              <a:rPr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reflexi</a:t>
            </a:r>
            <a:r>
              <a:rPr lang="es-UY"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ó</a:t>
            </a:r>
            <a:r>
              <a:rPr sz="600" spc="-30" dirty="0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n </a:t>
            </a:r>
            <a:r>
              <a:rPr sz="600" spc="-2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acerca </a:t>
            </a: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del 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uso de </a:t>
            </a:r>
            <a:r>
              <a:rPr sz="600" spc="-1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distribuciones  </a:t>
            </a:r>
            <a:r>
              <a:rPr sz="600" spc="-2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aproximadas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260" y="452247"/>
            <a:ext cx="951865" cy="11721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2085" marR="5080" indent="-154305">
              <a:lnSpc>
                <a:spcPts val="700"/>
              </a:lnSpc>
            </a:pPr>
            <a:r>
              <a:rPr sz="600" spc="-10" dirty="0">
                <a:latin typeface="Arial"/>
                <a:cs typeface="Arial"/>
              </a:rPr>
              <a:t>*Carlos </a:t>
            </a:r>
            <a:r>
              <a:rPr sz="600" spc="-40" dirty="0" smtClean="0">
                <a:latin typeface="Arial"/>
                <a:cs typeface="Arial"/>
              </a:rPr>
              <a:t>L</a:t>
            </a:r>
            <a:r>
              <a:rPr lang="es-UY" sz="600" spc="-40" dirty="0" err="1" smtClean="0">
                <a:latin typeface="Arial"/>
                <a:cs typeface="Arial"/>
              </a:rPr>
              <a:t>ó</a:t>
            </a:r>
            <a:r>
              <a:rPr sz="600" spc="-40" dirty="0" err="1" smtClean="0">
                <a:latin typeface="Arial"/>
                <a:cs typeface="Arial"/>
              </a:rPr>
              <a:t>pez</a:t>
            </a:r>
            <a:r>
              <a:rPr sz="600" spc="-40" dirty="0" smtClean="0">
                <a:latin typeface="Arial"/>
                <a:cs typeface="Arial"/>
              </a:rPr>
              <a:t>-V</a:t>
            </a:r>
            <a:r>
              <a:rPr lang="es-UY" sz="600" spc="-40" dirty="0" smtClean="0">
                <a:latin typeface="Arial"/>
                <a:cs typeface="Arial"/>
              </a:rPr>
              <a:t>á</a:t>
            </a:r>
            <a:r>
              <a:rPr sz="600" spc="-40" dirty="0" err="1" smtClean="0">
                <a:latin typeface="Arial"/>
                <a:cs typeface="Arial"/>
              </a:rPr>
              <a:t>zquez</a:t>
            </a:r>
            <a:r>
              <a:rPr sz="600" spc="-40" dirty="0">
                <a:latin typeface="Arial"/>
                <a:cs typeface="Arial"/>
              </a:rPr>
              <a:t>. </a:t>
            </a:r>
            <a:r>
              <a:rPr sz="600" spc="80" dirty="0">
                <a:latin typeface="Arial"/>
                <a:cs typeface="Arial"/>
              </a:rPr>
              <a:t>**  </a:t>
            </a:r>
            <a:r>
              <a:rPr sz="600" spc="-10" dirty="0">
                <a:latin typeface="Arial"/>
                <a:cs typeface="Arial"/>
              </a:rPr>
              <a:t>Esther</a:t>
            </a:r>
            <a:r>
              <a:rPr sz="600" spc="-5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Hochsztain</a:t>
            </a:r>
            <a:endParaRPr sz="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s-UY" sz="600" spc="-15" dirty="0" err="1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Introducció</a:t>
            </a:r>
            <a:r>
              <a:rPr sz="600" spc="-15" dirty="0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n</a:t>
            </a:r>
            <a:endParaRPr sz="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500" dirty="0">
              <a:latin typeface="Times New Roman"/>
              <a:cs typeface="Times New Roman"/>
            </a:endParaRPr>
          </a:p>
          <a:p>
            <a:pPr marL="12700" marR="217804">
              <a:lnSpc>
                <a:spcPts val="700"/>
              </a:lnSpc>
            </a:pPr>
            <a:r>
              <a:rPr sz="600" spc="-25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Uso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de </a:t>
            </a:r>
            <a:r>
              <a:rPr sz="600" spc="-1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distribuciones  </a:t>
            </a:r>
            <a:r>
              <a:rPr sz="600" spc="-2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aproximadas</a:t>
            </a:r>
            <a:endParaRPr sz="600" dirty="0">
              <a:latin typeface="Arial"/>
              <a:cs typeface="Arial"/>
            </a:endParaRPr>
          </a:p>
          <a:p>
            <a:pPr marL="12700" marR="102870">
              <a:lnSpc>
                <a:spcPts val="1260"/>
              </a:lnSpc>
              <a:spcBef>
                <a:spcPts val="110"/>
              </a:spcBef>
            </a:pPr>
            <a:r>
              <a:rPr sz="600" spc="-5" dirty="0">
                <a:solidFill>
                  <a:srgbClr val="3333B2"/>
                </a:solidFill>
                <a:latin typeface="Arial"/>
                <a:cs typeface="Arial"/>
                <a:hlinkClick r:id="rId5" action="ppaction://hlinksldjump"/>
              </a:rPr>
              <a:t>Estudio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  <a:hlinkClick r:id="rId5" action="ppaction://hlinksldjump"/>
              </a:rPr>
              <a:t>de caso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</a:rPr>
              <a:t> </a:t>
            </a:r>
            <a:r>
              <a:rPr sz="600" spc="-25" dirty="0" err="1">
                <a:solidFill>
                  <a:srgbClr val="9494D7"/>
                </a:solidFill>
                <a:latin typeface="Arial"/>
                <a:cs typeface="Arial"/>
                <a:hlinkClick r:id="rId6" action="ppaction://hlinksldjump"/>
              </a:rPr>
              <a:t>Conclusiones</a:t>
            </a:r>
            <a:r>
              <a:rPr sz="600" spc="-25" dirty="0">
                <a:solidFill>
                  <a:srgbClr val="9494D7"/>
                </a:solidFill>
                <a:latin typeface="Arial"/>
                <a:cs typeface="Arial"/>
                <a:hlinkClick r:id="rId6" action="ppaction://hlinksldjump"/>
              </a:rPr>
              <a:t> </a:t>
            </a:r>
            <a:r>
              <a:rPr sz="600" spc="-25" dirty="0">
                <a:solidFill>
                  <a:srgbClr val="9494D7"/>
                </a:solidFill>
                <a:latin typeface="Arial"/>
                <a:cs typeface="Arial"/>
              </a:rPr>
              <a:t> </a:t>
            </a:r>
            <a:r>
              <a:rPr sz="600" spc="-15" dirty="0" err="1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Bibliograf</a:t>
            </a:r>
            <a:r>
              <a:rPr lang="es-UY" sz="600" spc="-15" dirty="0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í</a:t>
            </a:r>
            <a:r>
              <a:rPr sz="600" spc="-15" dirty="0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a </a:t>
            </a:r>
            <a:r>
              <a:rPr sz="600" spc="-1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y</a:t>
            </a:r>
            <a:r>
              <a:rPr sz="600" spc="4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 </a:t>
            </a:r>
            <a:r>
              <a:rPr sz="600" spc="-2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referencias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7905">
              <a:lnSpc>
                <a:spcPct val="100000"/>
              </a:lnSpc>
            </a:pPr>
            <a:r>
              <a:rPr spc="-25" dirty="0"/>
              <a:t>Estudio </a:t>
            </a:r>
            <a:r>
              <a:rPr spc="-85" dirty="0"/>
              <a:t>de</a:t>
            </a:r>
            <a:r>
              <a:rPr spc="10" dirty="0"/>
              <a:t> </a:t>
            </a:r>
            <a:r>
              <a:rPr spc="-60" dirty="0"/>
              <a:t>caso</a:t>
            </a:r>
          </a:p>
        </p:txBody>
      </p:sp>
      <p:sp>
        <p:nvSpPr>
          <p:cNvPr id="5" name="object 5"/>
          <p:cNvSpPr/>
          <p:nvPr/>
        </p:nvSpPr>
        <p:spPr>
          <a:xfrm>
            <a:off x="1350010" y="508977"/>
            <a:ext cx="2915869" cy="218690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44663" y="2829522"/>
            <a:ext cx="312674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20" dirty="0">
                <a:solidFill>
                  <a:srgbClr val="3333B2"/>
                </a:solidFill>
                <a:latin typeface="Tahoma"/>
                <a:cs typeface="Tahoma"/>
              </a:rPr>
              <a:t>Figura </a:t>
            </a:r>
            <a:r>
              <a:rPr sz="1000" spc="-65" dirty="0">
                <a:solidFill>
                  <a:srgbClr val="3333B2"/>
                </a:solidFill>
                <a:latin typeface="Tahoma"/>
                <a:cs typeface="Tahoma"/>
              </a:rPr>
              <a:t>2: </a:t>
            </a:r>
            <a:r>
              <a:rPr sz="1000" spc="-65" dirty="0" err="1" smtClean="0">
                <a:latin typeface="Tahoma"/>
                <a:cs typeface="Tahoma"/>
              </a:rPr>
              <a:t>Identificaci</a:t>
            </a:r>
            <a:r>
              <a:rPr lang="es-UY" sz="1000" spc="-65" dirty="0" err="1" smtClean="0">
                <a:latin typeface="Tahoma"/>
                <a:cs typeface="Tahoma"/>
              </a:rPr>
              <a:t>ó</a:t>
            </a:r>
            <a:r>
              <a:rPr sz="1000" spc="-65" dirty="0" smtClean="0">
                <a:latin typeface="Tahoma"/>
                <a:cs typeface="Tahoma"/>
              </a:rPr>
              <a:t>n </a:t>
            </a:r>
            <a:r>
              <a:rPr sz="1000" spc="-40" dirty="0">
                <a:latin typeface="Tahoma"/>
                <a:cs typeface="Tahoma"/>
              </a:rPr>
              <a:t>con </a:t>
            </a:r>
            <a:r>
              <a:rPr sz="1000" spc="-50" dirty="0">
                <a:latin typeface="Tahoma"/>
                <a:cs typeface="Tahoma"/>
              </a:rPr>
              <a:t>marcadores </a:t>
            </a:r>
            <a:r>
              <a:rPr sz="1000" spc="-65" dirty="0" err="1">
                <a:latin typeface="Tahoma"/>
                <a:cs typeface="Tahoma"/>
              </a:rPr>
              <a:t>en</a:t>
            </a:r>
            <a:r>
              <a:rPr sz="1000" spc="-65" dirty="0">
                <a:latin typeface="Tahoma"/>
                <a:cs typeface="Tahoma"/>
              </a:rPr>
              <a:t> </a:t>
            </a:r>
            <a:r>
              <a:rPr sz="1000" spc="-95" dirty="0" err="1" smtClean="0">
                <a:latin typeface="Tahoma"/>
                <a:cs typeface="Tahoma"/>
              </a:rPr>
              <a:t>funci</a:t>
            </a:r>
            <a:r>
              <a:rPr lang="es-UY" sz="1000" spc="-95" dirty="0" err="1" smtClean="0">
                <a:latin typeface="Tahoma"/>
                <a:cs typeface="Tahoma"/>
              </a:rPr>
              <a:t>ó</a:t>
            </a:r>
            <a:r>
              <a:rPr sz="1000" spc="-95" dirty="0" smtClean="0">
                <a:latin typeface="Tahoma"/>
                <a:cs typeface="Tahoma"/>
              </a:rPr>
              <a:t>n  </a:t>
            </a:r>
            <a:r>
              <a:rPr sz="1000" spc="-65" dirty="0">
                <a:latin typeface="Tahoma"/>
                <a:cs typeface="Tahoma"/>
              </a:rPr>
              <a:t>de </a:t>
            </a:r>
            <a:r>
              <a:rPr sz="1000" spc="-20" dirty="0">
                <a:latin typeface="Tahoma"/>
                <a:cs typeface="Tahoma"/>
              </a:rPr>
              <a:t>k, </a:t>
            </a:r>
            <a:r>
              <a:rPr sz="1000" spc="8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N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5"/>
              </a:lnSpc>
            </a:pPr>
            <a:fld id="{81D60167-4931-47E6-BA6A-407CBD079E47}" type="slidenum">
              <a:rPr spc="-20" dirty="0"/>
              <a:t>7</a:t>
            </a:fld>
            <a:r>
              <a:rPr spc="-110" dirty="0"/>
              <a:t> </a:t>
            </a:r>
            <a:r>
              <a:rPr spc="150" dirty="0"/>
              <a:t>/</a:t>
            </a:r>
            <a:r>
              <a:rPr spc="-110" dirty="0"/>
              <a:t> </a:t>
            </a:r>
            <a:r>
              <a:rPr spc="-20" dirty="0"/>
              <a:t>13</a:t>
            </a:r>
          </a:p>
        </p:txBody>
      </p:sp>
    </p:spTree>
  </p:cSld>
  <p:clrMapOvr>
    <a:masterClrMapping/>
  </p:clrMapOvr>
  <p:transition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998" y="102590"/>
            <a:ext cx="832485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700"/>
              </a:lnSpc>
            </a:pP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Una </a:t>
            </a:r>
            <a:r>
              <a:rPr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reflexi</a:t>
            </a:r>
            <a:r>
              <a:rPr lang="es-UY"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ó</a:t>
            </a:r>
            <a:r>
              <a:rPr sz="600" spc="-30" dirty="0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n </a:t>
            </a:r>
            <a:r>
              <a:rPr sz="600" spc="-2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acerca </a:t>
            </a: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del 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uso de </a:t>
            </a:r>
            <a:r>
              <a:rPr sz="600" spc="-1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distribuciones  </a:t>
            </a:r>
            <a:r>
              <a:rPr sz="600" spc="-2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aproximadas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5"/>
              </a:lnSpc>
            </a:pPr>
            <a:fld id="{81D60167-4931-47E6-BA6A-407CBD079E47}" type="slidenum">
              <a:rPr spc="-20" dirty="0"/>
              <a:t>8</a:t>
            </a:fld>
            <a:r>
              <a:rPr spc="-110" dirty="0"/>
              <a:t> </a:t>
            </a:r>
            <a:r>
              <a:rPr spc="150" dirty="0"/>
              <a:t>/</a:t>
            </a:r>
            <a:r>
              <a:rPr spc="-110" dirty="0"/>
              <a:t> </a:t>
            </a:r>
            <a:r>
              <a:rPr spc="-20" dirty="0"/>
              <a:t>13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343" y="452247"/>
            <a:ext cx="94551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6370" marR="5080" indent="-154305">
              <a:lnSpc>
                <a:spcPts val="700"/>
              </a:lnSpc>
            </a:pPr>
            <a:r>
              <a:rPr sz="600" spc="-10" dirty="0">
                <a:latin typeface="Arial"/>
                <a:cs typeface="Arial"/>
              </a:rPr>
              <a:t>*Carlos </a:t>
            </a:r>
            <a:r>
              <a:rPr sz="600" spc="-40" dirty="0" smtClean="0">
                <a:latin typeface="Arial"/>
                <a:cs typeface="Arial"/>
              </a:rPr>
              <a:t>L</a:t>
            </a:r>
            <a:r>
              <a:rPr lang="es-UY" sz="600" spc="-40" dirty="0" err="1" smtClean="0">
                <a:latin typeface="Arial"/>
                <a:cs typeface="Arial"/>
              </a:rPr>
              <a:t>ó</a:t>
            </a:r>
            <a:r>
              <a:rPr sz="600" spc="-40" dirty="0" err="1" smtClean="0">
                <a:latin typeface="Arial"/>
                <a:cs typeface="Arial"/>
              </a:rPr>
              <a:t>pez</a:t>
            </a:r>
            <a:r>
              <a:rPr sz="600" spc="-40" dirty="0" smtClean="0">
                <a:latin typeface="Arial"/>
                <a:cs typeface="Arial"/>
              </a:rPr>
              <a:t>-V</a:t>
            </a:r>
            <a:r>
              <a:rPr lang="es-UY" sz="600" spc="-40" dirty="0" smtClean="0">
                <a:latin typeface="Arial"/>
                <a:cs typeface="Arial"/>
              </a:rPr>
              <a:t>á</a:t>
            </a:r>
            <a:r>
              <a:rPr sz="600" spc="-40" dirty="0" err="1" smtClean="0">
                <a:latin typeface="Arial"/>
                <a:cs typeface="Arial"/>
              </a:rPr>
              <a:t>zquez</a:t>
            </a:r>
            <a:r>
              <a:rPr sz="600" spc="-40" dirty="0">
                <a:latin typeface="Arial"/>
                <a:cs typeface="Arial"/>
              </a:rPr>
              <a:t>. </a:t>
            </a:r>
            <a:r>
              <a:rPr sz="600" spc="80" dirty="0">
                <a:latin typeface="Arial"/>
                <a:cs typeface="Arial"/>
              </a:rPr>
              <a:t>**  </a:t>
            </a:r>
            <a:r>
              <a:rPr sz="600" spc="-10" dirty="0">
                <a:latin typeface="Arial"/>
                <a:cs typeface="Arial"/>
              </a:rPr>
              <a:t>Esther</a:t>
            </a:r>
            <a:r>
              <a:rPr sz="600" spc="-5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Hochsztain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260" y="758875"/>
            <a:ext cx="445134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UY" sz="600" spc="10" dirty="0" err="1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Introducció</a:t>
            </a:r>
            <a:r>
              <a:rPr sz="600" spc="-15" dirty="0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n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60" y="924217"/>
            <a:ext cx="73850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700"/>
              </a:lnSpc>
            </a:pPr>
            <a:r>
              <a:rPr sz="600" spc="-25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Uso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de </a:t>
            </a:r>
            <a:r>
              <a:rPr sz="600" spc="-1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distribuciones  </a:t>
            </a:r>
            <a:r>
              <a:rPr sz="600" spc="-2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aproximadas</a:t>
            </a:r>
            <a:endParaRPr sz="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260" y="1167968"/>
            <a:ext cx="554355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5" dirty="0">
                <a:solidFill>
                  <a:srgbClr val="3333B2"/>
                </a:solidFill>
                <a:latin typeface="Arial"/>
                <a:cs typeface="Arial"/>
                <a:hlinkClick r:id="rId5" action="ppaction://hlinksldjump"/>
              </a:rPr>
              <a:t>Estudio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  <a:hlinkClick r:id="rId5" action="ppaction://hlinksldjump"/>
              </a:rPr>
              <a:t>de</a:t>
            </a:r>
            <a:r>
              <a:rPr sz="600" spc="5" dirty="0">
                <a:solidFill>
                  <a:srgbClr val="3333B2"/>
                </a:solidFill>
                <a:latin typeface="Arial"/>
                <a:cs typeface="Arial"/>
                <a:hlinkClick r:id="rId5" action="ppaction://hlinksldjump"/>
              </a:rPr>
              <a:t>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  <a:hlinkClick r:id="rId5" action="ppaction://hlinksldjump"/>
              </a:rPr>
              <a:t>caso</a:t>
            </a:r>
            <a:endParaRPr sz="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260" y="1328242"/>
            <a:ext cx="454659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25" dirty="0">
                <a:solidFill>
                  <a:srgbClr val="9494D7"/>
                </a:solidFill>
                <a:latin typeface="Arial"/>
                <a:cs typeface="Arial"/>
                <a:hlinkClick r:id="rId6" action="ppaction://hlinksldjump"/>
              </a:rPr>
              <a:t>Conclusiones</a:t>
            </a:r>
            <a:endParaRPr sz="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260" y="1488503"/>
            <a:ext cx="853440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15" dirty="0" err="1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Bibliograf</a:t>
            </a:r>
            <a:r>
              <a:rPr lang="es-UY" sz="600" spc="-15" dirty="0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í</a:t>
            </a:r>
            <a:r>
              <a:rPr sz="600" spc="-15" dirty="0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a </a:t>
            </a:r>
            <a:r>
              <a:rPr sz="600" spc="-1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y</a:t>
            </a:r>
            <a:r>
              <a:rPr sz="600" spc="4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 </a:t>
            </a:r>
            <a:r>
              <a:rPr sz="600" spc="-2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referencias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349286" y="75328"/>
            <a:ext cx="2917825" cy="478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95680" marR="5080" indent="-983615">
              <a:lnSpc>
                <a:spcPct val="106700"/>
              </a:lnSpc>
            </a:pPr>
            <a:r>
              <a:rPr spc="-25" dirty="0"/>
              <a:t>Estudio </a:t>
            </a:r>
            <a:r>
              <a:rPr spc="-85" dirty="0"/>
              <a:t>de </a:t>
            </a:r>
            <a:r>
              <a:rPr spc="-55" dirty="0" err="1"/>
              <a:t>caso</a:t>
            </a:r>
            <a:r>
              <a:rPr spc="-55" dirty="0"/>
              <a:t>- </a:t>
            </a:r>
            <a:r>
              <a:rPr spc="-135" dirty="0" smtClean="0"/>
              <a:t>C</a:t>
            </a:r>
            <a:r>
              <a:rPr lang="es-UY" spc="-135" dirty="0" err="1" smtClean="0"/>
              <a:t>ó</a:t>
            </a:r>
            <a:r>
              <a:rPr spc="-135" dirty="0" err="1" smtClean="0"/>
              <a:t>digo</a:t>
            </a:r>
            <a:r>
              <a:rPr spc="-135" dirty="0" smtClean="0"/>
              <a:t> </a:t>
            </a:r>
            <a:r>
              <a:rPr spc="-85" dirty="0"/>
              <a:t>de </a:t>
            </a:r>
            <a:r>
              <a:rPr spc="-100" dirty="0" err="1" smtClean="0"/>
              <a:t>Simulaci</a:t>
            </a:r>
            <a:r>
              <a:rPr lang="es-UY" spc="-100" dirty="0" err="1" smtClean="0"/>
              <a:t>ó</a:t>
            </a:r>
            <a:r>
              <a:rPr spc="-100" dirty="0" smtClean="0"/>
              <a:t>n  </a:t>
            </a:r>
            <a:r>
              <a:rPr spc="-15" dirty="0"/>
              <a:t>Monte</a:t>
            </a:r>
            <a:r>
              <a:rPr spc="-30" dirty="0"/>
              <a:t> Carlo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75296" y="694283"/>
            <a:ext cx="3068320" cy="855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071370">
              <a:lnSpc>
                <a:spcPts val="950"/>
              </a:lnSpc>
            </a:pPr>
            <a:r>
              <a:rPr sz="800" spc="10" dirty="0">
                <a:latin typeface="Arial"/>
                <a:cs typeface="Arial"/>
              </a:rPr>
              <a:t>counter=0;sumR2=0;  </a:t>
            </a:r>
            <a:r>
              <a:rPr sz="800" spc="-10" dirty="0">
                <a:latin typeface="Arial"/>
                <a:cs typeface="Arial"/>
              </a:rPr>
              <a:t>while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5" dirty="0">
                <a:latin typeface="Arial"/>
                <a:cs typeface="Arial"/>
              </a:rPr>
              <a:t>criteria</a:t>
            </a:r>
            <a:endParaRPr sz="800">
              <a:latin typeface="Arial"/>
              <a:cs typeface="Arial"/>
            </a:endParaRPr>
          </a:p>
          <a:p>
            <a:pPr marL="408305">
              <a:lnSpc>
                <a:spcPts val="910"/>
              </a:lnSpc>
            </a:pPr>
            <a:r>
              <a:rPr sz="800" spc="20" dirty="0">
                <a:latin typeface="Arial"/>
                <a:cs typeface="Arial"/>
              </a:rPr>
              <a:t>u=rand(k,N);[dummy,p]=sort(u);</a:t>
            </a:r>
            <a:endParaRPr sz="800">
              <a:latin typeface="Arial"/>
              <a:cs typeface="Arial"/>
            </a:endParaRPr>
          </a:p>
          <a:p>
            <a:pPr marL="372110" marR="636905" indent="35560">
              <a:lnSpc>
                <a:spcPts val="950"/>
              </a:lnSpc>
              <a:spcBef>
                <a:spcPts val="30"/>
              </a:spcBef>
            </a:pPr>
            <a:r>
              <a:rPr sz="800" spc="45" dirty="0">
                <a:latin typeface="Arial"/>
                <a:cs typeface="Arial"/>
              </a:rPr>
              <a:t>p=p’; </a:t>
            </a:r>
            <a:r>
              <a:rPr sz="800" spc="-20" dirty="0">
                <a:latin typeface="Arial"/>
                <a:cs typeface="Arial"/>
              </a:rPr>
              <a:t>%transpose </a:t>
            </a:r>
            <a:r>
              <a:rPr sz="800" dirty="0">
                <a:latin typeface="Arial"/>
                <a:cs typeface="Arial"/>
              </a:rPr>
              <a:t>the </a:t>
            </a:r>
            <a:r>
              <a:rPr sz="800" spc="10" dirty="0">
                <a:latin typeface="Arial"/>
                <a:cs typeface="Arial"/>
              </a:rPr>
              <a:t>matrix  </a:t>
            </a:r>
            <a:r>
              <a:rPr sz="800" spc="20" dirty="0">
                <a:latin typeface="Arial"/>
                <a:cs typeface="Arial"/>
              </a:rPr>
              <a:t>S=sum(p);S=S*S’; </a:t>
            </a:r>
            <a:r>
              <a:rPr sz="800" spc="-15" dirty="0">
                <a:latin typeface="Arial"/>
                <a:cs typeface="Arial"/>
              </a:rPr>
              <a:t>%Produce </a:t>
            </a:r>
            <a:r>
              <a:rPr sz="800" spc="-30" dirty="0">
                <a:latin typeface="Arial"/>
                <a:cs typeface="Arial"/>
              </a:rPr>
              <a:t>sum </a:t>
            </a:r>
            <a:r>
              <a:rPr sz="800" spc="5" dirty="0">
                <a:latin typeface="Arial"/>
                <a:cs typeface="Arial"/>
              </a:rPr>
              <a:t>of</a:t>
            </a:r>
            <a:r>
              <a:rPr sz="800" spc="105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squares</a:t>
            </a:r>
            <a:endParaRPr sz="800">
              <a:latin typeface="Arial"/>
              <a:cs typeface="Arial"/>
            </a:endParaRPr>
          </a:p>
          <a:p>
            <a:pPr marL="408305">
              <a:lnSpc>
                <a:spcPts val="910"/>
              </a:lnSpc>
            </a:pPr>
            <a:r>
              <a:rPr sz="800" spc="30" dirty="0">
                <a:latin typeface="Arial"/>
                <a:cs typeface="Arial"/>
              </a:rPr>
              <a:t>I=find(sumR2==S); </a:t>
            </a:r>
            <a:r>
              <a:rPr sz="800" spc="-25" dirty="0">
                <a:latin typeface="Arial"/>
                <a:cs typeface="Arial"/>
              </a:rPr>
              <a:t>%Check </a:t>
            </a:r>
            <a:r>
              <a:rPr sz="800" spc="30" dirty="0">
                <a:latin typeface="Arial"/>
                <a:cs typeface="Arial"/>
              </a:rPr>
              <a:t>if </a:t>
            </a:r>
            <a:r>
              <a:rPr sz="800" spc="5" dirty="0">
                <a:latin typeface="Arial"/>
                <a:cs typeface="Arial"/>
              </a:rPr>
              <a:t>this </a:t>
            </a:r>
            <a:r>
              <a:rPr sz="800" spc="-25" dirty="0">
                <a:latin typeface="Arial"/>
                <a:cs typeface="Arial"/>
              </a:rPr>
              <a:t>value </a:t>
            </a:r>
            <a:r>
              <a:rPr sz="800" spc="-30" dirty="0">
                <a:latin typeface="Arial"/>
                <a:cs typeface="Arial"/>
              </a:rPr>
              <a:t>is </a:t>
            </a:r>
            <a:r>
              <a:rPr sz="800" spc="-20" dirty="0">
                <a:latin typeface="Arial"/>
                <a:cs typeface="Arial"/>
              </a:rPr>
              <a:t>already </a:t>
            </a:r>
            <a:r>
              <a:rPr sz="800" spc="114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known</a:t>
            </a:r>
            <a:endParaRPr sz="800">
              <a:latin typeface="Arial"/>
              <a:cs typeface="Arial"/>
            </a:endParaRPr>
          </a:p>
          <a:p>
            <a:pPr marL="408305">
              <a:lnSpc>
                <a:spcPts val="955"/>
              </a:lnSpc>
            </a:pPr>
            <a:r>
              <a:rPr sz="800" spc="30" dirty="0">
                <a:latin typeface="Arial"/>
                <a:cs typeface="Arial"/>
              </a:rPr>
              <a:t>if</a:t>
            </a:r>
            <a:r>
              <a:rPr sz="800" spc="-30" dirty="0">
                <a:latin typeface="Arial"/>
                <a:cs typeface="Arial"/>
              </a:rPr>
              <a:t> </a:t>
            </a:r>
            <a:r>
              <a:rPr sz="800" spc="5" dirty="0">
                <a:latin typeface="Arial"/>
                <a:cs typeface="Arial"/>
              </a:rPr>
              <a:t>isempty(I)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35302" y="1895678"/>
            <a:ext cx="2733040" cy="615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8305" marR="5080" indent="-18415">
              <a:lnSpc>
                <a:spcPts val="950"/>
              </a:lnSpc>
            </a:pPr>
            <a:r>
              <a:rPr sz="800" spc="-25" dirty="0">
                <a:latin typeface="Arial"/>
                <a:cs typeface="Arial"/>
              </a:rPr>
              <a:t>%new value </a:t>
            </a:r>
            <a:r>
              <a:rPr sz="800" spc="-30" dirty="0">
                <a:latin typeface="Arial"/>
                <a:cs typeface="Arial"/>
              </a:rPr>
              <a:t>is </a:t>
            </a:r>
            <a:r>
              <a:rPr sz="800" spc="-20" dirty="0">
                <a:latin typeface="Arial"/>
                <a:cs typeface="Arial"/>
              </a:rPr>
              <a:t>already </a:t>
            </a:r>
            <a:r>
              <a:rPr sz="800" spc="-10" dirty="0">
                <a:latin typeface="Arial"/>
                <a:cs typeface="Arial"/>
              </a:rPr>
              <a:t>known. </a:t>
            </a:r>
            <a:r>
              <a:rPr sz="800" dirty="0">
                <a:latin typeface="Arial"/>
                <a:cs typeface="Arial"/>
              </a:rPr>
              <a:t>Add </a:t>
            </a:r>
            <a:r>
              <a:rPr sz="800" spc="-25" dirty="0">
                <a:latin typeface="Arial"/>
                <a:cs typeface="Arial"/>
              </a:rPr>
              <a:t>1 </a:t>
            </a:r>
            <a:r>
              <a:rPr sz="800" spc="30" dirty="0">
                <a:latin typeface="Arial"/>
                <a:cs typeface="Arial"/>
              </a:rPr>
              <a:t>to </a:t>
            </a:r>
            <a:r>
              <a:rPr sz="800" dirty="0">
                <a:latin typeface="Arial"/>
                <a:cs typeface="Arial"/>
              </a:rPr>
              <a:t>the </a:t>
            </a:r>
            <a:r>
              <a:rPr sz="800" spc="-5" dirty="0">
                <a:latin typeface="Arial"/>
                <a:cs typeface="Arial"/>
              </a:rPr>
              <a:t>counter  </a:t>
            </a:r>
            <a:r>
              <a:rPr sz="800" spc="25" dirty="0">
                <a:latin typeface="Arial"/>
                <a:cs typeface="Arial"/>
              </a:rPr>
              <a:t>counter(I)=counter(I)+1;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910"/>
              </a:lnSpc>
            </a:pPr>
            <a:r>
              <a:rPr sz="800" spc="-50" dirty="0">
                <a:latin typeface="Arial"/>
                <a:cs typeface="Arial"/>
              </a:rPr>
              <a:t>else</a:t>
            </a:r>
            <a:endParaRPr sz="800">
              <a:latin typeface="Arial"/>
              <a:cs typeface="Arial"/>
            </a:endParaRPr>
          </a:p>
          <a:p>
            <a:pPr marL="390525">
              <a:lnSpc>
                <a:spcPts val="944"/>
              </a:lnSpc>
            </a:pPr>
            <a:r>
              <a:rPr sz="800" dirty="0">
                <a:latin typeface="Arial"/>
                <a:cs typeface="Arial"/>
              </a:rPr>
              <a:t>%the </a:t>
            </a:r>
            <a:r>
              <a:rPr sz="800" spc="-25" dirty="0">
                <a:latin typeface="Arial"/>
                <a:cs typeface="Arial"/>
              </a:rPr>
              <a:t>value </a:t>
            </a:r>
            <a:r>
              <a:rPr sz="800" spc="-30" dirty="0">
                <a:latin typeface="Arial"/>
                <a:cs typeface="Arial"/>
              </a:rPr>
              <a:t>is</a:t>
            </a:r>
            <a:r>
              <a:rPr sz="800" spc="15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unknown.</a:t>
            </a:r>
            <a:endParaRPr sz="800">
              <a:latin typeface="Arial"/>
              <a:cs typeface="Arial"/>
            </a:endParaRPr>
          </a:p>
          <a:p>
            <a:pPr marL="408305">
              <a:lnSpc>
                <a:spcPts val="955"/>
              </a:lnSpc>
            </a:pPr>
            <a:r>
              <a:rPr sz="800" dirty="0">
                <a:latin typeface="Arial"/>
                <a:cs typeface="Arial"/>
              </a:rPr>
              <a:t>Add </a:t>
            </a:r>
            <a:r>
              <a:rPr sz="800" spc="-40" dirty="0">
                <a:latin typeface="Arial"/>
                <a:cs typeface="Arial"/>
              </a:rPr>
              <a:t>a  </a:t>
            </a:r>
            <a:r>
              <a:rPr sz="800" spc="-30" dirty="0">
                <a:latin typeface="Arial"/>
                <a:cs typeface="Arial"/>
              </a:rPr>
              <a:t>new </a:t>
            </a:r>
            <a:r>
              <a:rPr sz="800" dirty="0">
                <a:latin typeface="Arial"/>
                <a:cs typeface="Arial"/>
              </a:rPr>
              <a:t>entry </a:t>
            </a:r>
            <a:r>
              <a:rPr sz="800" spc="30" dirty="0">
                <a:latin typeface="Arial"/>
                <a:cs typeface="Arial"/>
              </a:rPr>
              <a:t>to </a:t>
            </a:r>
            <a:r>
              <a:rPr sz="800" dirty="0">
                <a:latin typeface="Arial"/>
                <a:cs typeface="Arial"/>
              </a:rPr>
              <a:t>the</a:t>
            </a:r>
            <a:r>
              <a:rPr sz="800" spc="18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vector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13229" y="2491600"/>
            <a:ext cx="246379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5" dirty="0">
                <a:latin typeface="Arial"/>
                <a:cs typeface="Arial"/>
              </a:rPr>
              <a:t>%list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90045" y="2491600"/>
            <a:ext cx="1002665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20" dirty="0">
                <a:latin typeface="Arial"/>
                <a:cs typeface="Arial"/>
              </a:rPr>
              <a:t>I=length(counter)+1;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75296" y="2616873"/>
            <a:ext cx="2472055" cy="495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8350" marR="5080">
              <a:lnSpc>
                <a:spcPts val="950"/>
              </a:lnSpc>
            </a:pPr>
            <a:r>
              <a:rPr sz="800" spc="15" dirty="0">
                <a:latin typeface="Arial"/>
                <a:cs typeface="Arial"/>
              </a:rPr>
              <a:t>counter(I,1)=1; </a:t>
            </a:r>
            <a:r>
              <a:rPr sz="800" spc="-15" dirty="0">
                <a:latin typeface="Arial"/>
                <a:cs typeface="Arial"/>
              </a:rPr>
              <a:t>%force </a:t>
            </a:r>
            <a:r>
              <a:rPr sz="800" spc="-10" dirty="0">
                <a:latin typeface="Arial"/>
                <a:cs typeface="Arial"/>
              </a:rPr>
              <a:t>column vector  </a:t>
            </a:r>
            <a:r>
              <a:rPr sz="800" spc="10" dirty="0">
                <a:latin typeface="Arial"/>
                <a:cs typeface="Arial"/>
              </a:rPr>
              <a:t>sumR2(I,1)=S</a:t>
            </a:r>
            <a:r>
              <a:rPr sz="800" spc="-35" dirty="0">
                <a:latin typeface="Arial"/>
                <a:cs typeface="Arial"/>
              </a:rPr>
              <a:t> </a:t>
            </a:r>
            <a:r>
              <a:rPr sz="800" spc="10" dirty="0">
                <a:latin typeface="Arial"/>
                <a:cs typeface="Arial"/>
              </a:rPr>
              <a:t>;</a:t>
            </a:r>
            <a:endParaRPr sz="800">
              <a:latin typeface="Arial"/>
              <a:cs typeface="Arial"/>
            </a:endParaRPr>
          </a:p>
          <a:p>
            <a:pPr marL="408305">
              <a:lnSpc>
                <a:spcPts val="910"/>
              </a:lnSpc>
            </a:pPr>
            <a:r>
              <a:rPr sz="800" spc="-30" dirty="0">
                <a:latin typeface="Arial"/>
                <a:cs typeface="Arial"/>
              </a:rPr>
              <a:t>end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955"/>
              </a:lnSpc>
            </a:pPr>
            <a:r>
              <a:rPr sz="800" spc="-30" dirty="0">
                <a:latin typeface="Arial"/>
                <a:cs typeface="Arial"/>
              </a:rPr>
              <a:t>end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  <p:transition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998" y="102590"/>
            <a:ext cx="832485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700"/>
              </a:lnSpc>
            </a:pP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Una </a:t>
            </a:r>
            <a:r>
              <a:rPr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reflexi</a:t>
            </a:r>
            <a:r>
              <a:rPr lang="es-UY"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ó</a:t>
            </a:r>
            <a:r>
              <a:rPr sz="600" spc="-30" dirty="0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n </a:t>
            </a:r>
            <a:r>
              <a:rPr sz="600" spc="-2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acerca </a:t>
            </a: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del 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uso de </a:t>
            </a:r>
            <a:r>
              <a:rPr sz="600" spc="-1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distribuciones  </a:t>
            </a:r>
            <a:r>
              <a:rPr sz="600" spc="-2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aproximadas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5"/>
              </a:lnSpc>
            </a:pPr>
            <a:fld id="{81D60167-4931-47E6-BA6A-407CBD079E47}" type="slidenum">
              <a:rPr spc="-20" dirty="0"/>
              <a:t>9</a:t>
            </a:fld>
            <a:r>
              <a:rPr spc="-110" dirty="0"/>
              <a:t> </a:t>
            </a:r>
            <a:r>
              <a:rPr spc="150" dirty="0"/>
              <a:t>/</a:t>
            </a:r>
            <a:r>
              <a:rPr spc="-110" dirty="0"/>
              <a:t> </a:t>
            </a:r>
            <a:r>
              <a:rPr spc="-20" dirty="0"/>
              <a:t>13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260" y="452247"/>
            <a:ext cx="951865" cy="414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2085" marR="5080" indent="-154305">
              <a:lnSpc>
                <a:spcPts val="700"/>
              </a:lnSpc>
            </a:pPr>
            <a:r>
              <a:rPr sz="600" spc="-10" dirty="0">
                <a:latin typeface="Arial"/>
                <a:cs typeface="Arial"/>
              </a:rPr>
              <a:t>*Carlos </a:t>
            </a:r>
            <a:r>
              <a:rPr sz="600" spc="-40" dirty="0" smtClean="0">
                <a:latin typeface="Arial"/>
                <a:cs typeface="Arial"/>
              </a:rPr>
              <a:t>L</a:t>
            </a:r>
            <a:r>
              <a:rPr lang="es-UY" sz="600" spc="-40" dirty="0" err="1" smtClean="0">
                <a:latin typeface="Arial"/>
                <a:cs typeface="Arial"/>
              </a:rPr>
              <a:t>ó</a:t>
            </a:r>
            <a:r>
              <a:rPr sz="600" spc="-40" dirty="0" err="1" smtClean="0">
                <a:latin typeface="Arial"/>
                <a:cs typeface="Arial"/>
              </a:rPr>
              <a:t>pez</a:t>
            </a:r>
            <a:r>
              <a:rPr sz="600" spc="-40" dirty="0" smtClean="0">
                <a:latin typeface="Arial"/>
                <a:cs typeface="Arial"/>
              </a:rPr>
              <a:t>-V</a:t>
            </a:r>
            <a:r>
              <a:rPr lang="es-UY" sz="600" spc="-40" dirty="0" smtClean="0">
                <a:latin typeface="Arial"/>
                <a:cs typeface="Arial"/>
              </a:rPr>
              <a:t>á</a:t>
            </a:r>
            <a:r>
              <a:rPr sz="600" spc="-40" dirty="0" err="1" smtClean="0">
                <a:latin typeface="Arial"/>
                <a:cs typeface="Arial"/>
              </a:rPr>
              <a:t>zquez</a:t>
            </a:r>
            <a:r>
              <a:rPr sz="600" spc="-40" dirty="0">
                <a:latin typeface="Arial"/>
                <a:cs typeface="Arial"/>
              </a:rPr>
              <a:t>. </a:t>
            </a:r>
            <a:r>
              <a:rPr sz="600" spc="80" dirty="0">
                <a:latin typeface="Arial"/>
                <a:cs typeface="Arial"/>
              </a:rPr>
              <a:t>**  </a:t>
            </a:r>
            <a:r>
              <a:rPr sz="600" spc="-10" dirty="0">
                <a:latin typeface="Arial"/>
                <a:cs typeface="Arial"/>
              </a:rPr>
              <a:t>Esther</a:t>
            </a:r>
            <a:r>
              <a:rPr sz="600" spc="-5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Hochsztain</a:t>
            </a:r>
            <a:endParaRPr sz="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s-UY" sz="600" spc="-15" dirty="0" err="1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Introducció</a:t>
            </a:r>
            <a:r>
              <a:rPr sz="600" spc="-15" dirty="0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n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260" y="924217"/>
            <a:ext cx="73850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700"/>
              </a:lnSpc>
            </a:pPr>
            <a:r>
              <a:rPr sz="600" spc="-25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Uso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de </a:t>
            </a:r>
            <a:r>
              <a:rPr sz="600" spc="-1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distribuciones  </a:t>
            </a:r>
            <a:r>
              <a:rPr sz="600" spc="-2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aproximadas</a:t>
            </a:r>
            <a:endParaRPr sz="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60" y="1167968"/>
            <a:ext cx="554355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5" dirty="0">
                <a:solidFill>
                  <a:srgbClr val="3333B2"/>
                </a:solidFill>
                <a:latin typeface="Arial"/>
                <a:cs typeface="Arial"/>
                <a:hlinkClick r:id="rId5" action="ppaction://hlinksldjump"/>
              </a:rPr>
              <a:t>Estudio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  <a:hlinkClick r:id="rId5" action="ppaction://hlinksldjump"/>
              </a:rPr>
              <a:t>de</a:t>
            </a:r>
            <a:r>
              <a:rPr sz="600" spc="5" dirty="0">
                <a:solidFill>
                  <a:srgbClr val="3333B2"/>
                </a:solidFill>
                <a:latin typeface="Arial"/>
                <a:cs typeface="Arial"/>
                <a:hlinkClick r:id="rId5" action="ppaction://hlinksldjump"/>
              </a:rPr>
              <a:t>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  <a:hlinkClick r:id="rId5" action="ppaction://hlinksldjump"/>
              </a:rPr>
              <a:t>caso</a:t>
            </a:r>
            <a:endParaRPr sz="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260" y="1328242"/>
            <a:ext cx="454659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25" dirty="0">
                <a:solidFill>
                  <a:srgbClr val="9494D7"/>
                </a:solidFill>
                <a:latin typeface="Arial"/>
                <a:cs typeface="Arial"/>
                <a:hlinkClick r:id="rId6" action="ppaction://hlinksldjump"/>
              </a:rPr>
              <a:t>Conclusiones</a:t>
            </a:r>
            <a:endParaRPr sz="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260" y="1488503"/>
            <a:ext cx="853440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15" dirty="0" err="1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Bibliograf</a:t>
            </a:r>
            <a:r>
              <a:rPr lang="es-UY" sz="600" spc="-15" dirty="0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í</a:t>
            </a:r>
            <a:r>
              <a:rPr sz="600" spc="-15" dirty="0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a </a:t>
            </a:r>
            <a:r>
              <a:rPr sz="600" spc="-1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y</a:t>
            </a:r>
            <a:r>
              <a:rPr sz="600" spc="4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 </a:t>
            </a:r>
            <a:r>
              <a:rPr sz="600" spc="-2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referencias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7905">
              <a:lnSpc>
                <a:spcPct val="100000"/>
              </a:lnSpc>
            </a:pPr>
            <a:r>
              <a:rPr spc="-25" dirty="0"/>
              <a:t>Estudio </a:t>
            </a:r>
            <a:r>
              <a:rPr spc="-85" dirty="0"/>
              <a:t>de</a:t>
            </a:r>
            <a:r>
              <a:rPr spc="10" dirty="0"/>
              <a:t> </a:t>
            </a:r>
            <a:r>
              <a:rPr spc="-60" dirty="0"/>
              <a:t>caso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319860" y="960348"/>
            <a:ext cx="3121025" cy="267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indent="-132080">
              <a:lnSpc>
                <a:spcPct val="100000"/>
              </a:lnSpc>
              <a:buClr>
                <a:srgbClr val="3333B2"/>
              </a:buClr>
              <a:buSzPct val="95238"/>
              <a:buFont typeface="Arial"/>
              <a:buChar char="•"/>
              <a:tabLst>
                <a:tab pos="145415" algn="l"/>
              </a:tabLst>
            </a:pPr>
            <a:r>
              <a:rPr sz="1050" spc="-50" dirty="0">
                <a:latin typeface="Tahoma"/>
                <a:cs typeface="Tahoma"/>
              </a:rPr>
              <a:t>Se  </a:t>
            </a:r>
            <a:r>
              <a:rPr sz="1050" spc="-40" dirty="0">
                <a:latin typeface="Tahoma"/>
                <a:cs typeface="Tahoma"/>
              </a:rPr>
              <a:t>analizaron </a:t>
            </a:r>
            <a:r>
              <a:rPr sz="1050" spc="-55" dirty="0">
                <a:latin typeface="Tahoma"/>
                <a:cs typeface="Tahoma"/>
              </a:rPr>
              <a:t>59  casos  </a:t>
            </a:r>
            <a:r>
              <a:rPr sz="1050" spc="-70" dirty="0">
                <a:latin typeface="Tahoma"/>
                <a:cs typeface="Tahoma"/>
              </a:rPr>
              <a:t>de  </a:t>
            </a:r>
            <a:r>
              <a:rPr sz="1050" spc="-40" dirty="0">
                <a:latin typeface="Tahoma"/>
                <a:cs typeface="Tahoma"/>
              </a:rPr>
              <a:t>publicaciones </a:t>
            </a:r>
            <a:r>
              <a:rPr sz="1050" spc="-70" dirty="0">
                <a:latin typeface="Tahoma"/>
                <a:cs typeface="Tahoma"/>
              </a:rPr>
              <a:t>en  </a:t>
            </a:r>
            <a:r>
              <a:rPr sz="1050" spc="-65" dirty="0">
                <a:latin typeface="Tahoma"/>
                <a:cs typeface="Tahoma"/>
              </a:rPr>
              <a:t>que</a:t>
            </a:r>
            <a:r>
              <a:rPr sz="1050" spc="15" dirty="0">
                <a:latin typeface="Tahoma"/>
                <a:cs typeface="Tahoma"/>
              </a:rPr>
              <a:t> </a:t>
            </a:r>
            <a:r>
              <a:rPr sz="1050" spc="-80" dirty="0">
                <a:latin typeface="Tahoma"/>
                <a:cs typeface="Tahoma"/>
              </a:rPr>
              <a:t>se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2397" y="1132420"/>
            <a:ext cx="1642745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30" dirty="0">
                <a:latin typeface="Tahoma"/>
                <a:cs typeface="Tahoma"/>
              </a:rPr>
              <a:t>aplica </a:t>
            </a:r>
            <a:r>
              <a:rPr sz="1050" spc="-45" dirty="0">
                <a:latin typeface="Tahoma"/>
                <a:cs typeface="Tahoma"/>
              </a:rPr>
              <a:t>el </a:t>
            </a:r>
            <a:r>
              <a:rPr sz="1050" spc="-40" dirty="0">
                <a:latin typeface="Tahoma"/>
                <a:cs typeface="Tahoma"/>
              </a:rPr>
              <a:t>Friedman</a:t>
            </a:r>
            <a:r>
              <a:rPr sz="1050" spc="170" dirty="0">
                <a:latin typeface="Tahoma"/>
                <a:cs typeface="Tahoma"/>
              </a:rPr>
              <a:t> </a:t>
            </a:r>
            <a:r>
              <a:rPr sz="1050" spc="-35" dirty="0">
                <a:latin typeface="Tahoma"/>
                <a:cs typeface="Tahoma"/>
              </a:rPr>
              <a:t>rank-test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19860" y="1342453"/>
            <a:ext cx="3121025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indent="-132080">
              <a:lnSpc>
                <a:spcPct val="100000"/>
              </a:lnSpc>
              <a:buClr>
                <a:srgbClr val="3333B2"/>
              </a:buClr>
              <a:buSzPct val="95238"/>
              <a:buFont typeface="Arial"/>
              <a:buChar char="•"/>
              <a:tabLst>
                <a:tab pos="145415" algn="l"/>
              </a:tabLst>
            </a:pPr>
            <a:r>
              <a:rPr sz="1050" spc="-50" dirty="0">
                <a:latin typeface="Tahoma"/>
                <a:cs typeface="Tahoma"/>
              </a:rPr>
              <a:t>Se   </a:t>
            </a:r>
            <a:r>
              <a:rPr sz="1050" spc="-30" dirty="0">
                <a:latin typeface="Tahoma"/>
                <a:cs typeface="Tahoma"/>
              </a:rPr>
              <a:t>identificaron   </a:t>
            </a:r>
            <a:r>
              <a:rPr sz="1050" spc="-55" dirty="0">
                <a:latin typeface="Tahoma"/>
                <a:cs typeface="Tahoma"/>
              </a:rPr>
              <a:t>3   casos   </a:t>
            </a:r>
            <a:r>
              <a:rPr sz="1050" spc="-70" dirty="0">
                <a:latin typeface="Tahoma"/>
                <a:cs typeface="Tahoma"/>
              </a:rPr>
              <a:t>en   </a:t>
            </a:r>
            <a:r>
              <a:rPr sz="1050" spc="-65" dirty="0">
                <a:latin typeface="Tahoma"/>
                <a:cs typeface="Tahoma"/>
              </a:rPr>
              <a:t>que   </a:t>
            </a:r>
            <a:r>
              <a:rPr sz="1050" spc="-25" dirty="0">
                <a:latin typeface="Tahoma"/>
                <a:cs typeface="Tahoma"/>
              </a:rPr>
              <a:t>la</a:t>
            </a:r>
            <a:r>
              <a:rPr sz="1050" spc="265" dirty="0">
                <a:latin typeface="Tahoma"/>
                <a:cs typeface="Tahoma"/>
              </a:rPr>
              <a:t> </a:t>
            </a:r>
            <a:r>
              <a:rPr sz="1050" spc="-85" dirty="0" err="1" smtClean="0">
                <a:latin typeface="Tahoma"/>
                <a:cs typeface="Tahoma"/>
              </a:rPr>
              <a:t>conclusi</a:t>
            </a:r>
            <a:r>
              <a:rPr lang="es-UY" sz="1050" spc="-85" dirty="0" err="1" smtClean="0">
                <a:latin typeface="Tahoma"/>
                <a:cs typeface="Tahoma"/>
              </a:rPr>
              <a:t>ó</a:t>
            </a:r>
            <a:r>
              <a:rPr sz="1050" spc="-85" dirty="0" smtClean="0">
                <a:latin typeface="Tahoma"/>
                <a:cs typeface="Tahoma"/>
              </a:rPr>
              <a:t>n</a:t>
            </a:r>
            <a:endParaRPr sz="1050" dirty="0">
              <a:latin typeface="Tahoma"/>
              <a:cs typeface="Tahom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xfrm>
            <a:off x="1175296" y="1510167"/>
            <a:ext cx="3439795" cy="7817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9560" marR="179070" algn="just">
              <a:lnSpc>
                <a:spcPct val="102600"/>
              </a:lnSpc>
            </a:pPr>
            <a:r>
              <a:rPr spc="-40" dirty="0"/>
              <a:t>difiere </a:t>
            </a:r>
            <a:r>
              <a:rPr spc="-35" dirty="0"/>
              <a:t>si </a:t>
            </a:r>
            <a:r>
              <a:rPr spc="-80" dirty="0"/>
              <a:t>se </a:t>
            </a:r>
            <a:r>
              <a:rPr spc="-10" dirty="0"/>
              <a:t>utiliza </a:t>
            </a:r>
            <a:r>
              <a:rPr spc="-25" dirty="0"/>
              <a:t>la </a:t>
            </a:r>
            <a:r>
              <a:rPr spc="-85" dirty="0" err="1" smtClean="0"/>
              <a:t>aproximac</a:t>
            </a:r>
            <a:r>
              <a:rPr lang="es-UY" spc="-85" dirty="0" smtClean="0"/>
              <a:t>í</a:t>
            </a:r>
            <a:r>
              <a:rPr spc="-85" dirty="0" smtClean="0"/>
              <a:t>on </a:t>
            </a:r>
            <a:r>
              <a:rPr spc="-40" dirty="0"/>
              <a:t>chi-cuadrado  </a:t>
            </a:r>
            <a:r>
              <a:rPr spc="-45" dirty="0"/>
              <a:t>y</a:t>
            </a:r>
            <a:r>
              <a:rPr spc="235" dirty="0"/>
              <a:t> </a:t>
            </a:r>
            <a:r>
              <a:rPr spc="-25" dirty="0"/>
              <a:t>la </a:t>
            </a:r>
            <a:r>
              <a:rPr spc="-70" dirty="0" err="1" smtClean="0"/>
              <a:t>distribuci</a:t>
            </a:r>
            <a:r>
              <a:rPr lang="es-UY" spc="-70" dirty="0" err="1" smtClean="0"/>
              <a:t>ó</a:t>
            </a:r>
            <a:r>
              <a:rPr spc="-70" dirty="0" smtClean="0"/>
              <a:t>n </a:t>
            </a:r>
            <a:r>
              <a:rPr spc="-40" dirty="0"/>
              <a:t>obtenida </a:t>
            </a:r>
            <a:r>
              <a:rPr spc="-45" dirty="0" err="1"/>
              <a:t>mediante</a:t>
            </a:r>
            <a:r>
              <a:rPr spc="235" dirty="0"/>
              <a:t> </a:t>
            </a:r>
            <a:r>
              <a:rPr spc="-85" dirty="0" err="1" smtClean="0"/>
              <a:t>simulaci</a:t>
            </a:r>
            <a:r>
              <a:rPr lang="es-UY" spc="-85" dirty="0" err="1" smtClean="0"/>
              <a:t>ó</a:t>
            </a:r>
            <a:r>
              <a:rPr spc="-85" dirty="0" smtClean="0"/>
              <a:t>n  </a:t>
            </a:r>
            <a:r>
              <a:rPr spc="-20" dirty="0"/>
              <a:t>Monte-Carlo.</a:t>
            </a:r>
          </a:p>
          <a:p>
            <a:pPr marL="12700">
              <a:lnSpc>
                <a:spcPts val="955"/>
              </a:lnSpc>
              <a:spcBef>
                <a:spcPts val="525"/>
              </a:spcBef>
            </a:pPr>
            <a:r>
              <a:rPr sz="800" spc="-35" dirty="0">
                <a:latin typeface="Arial"/>
                <a:cs typeface="Arial"/>
                <a:hlinkClick r:id="rId7" action="ppaction://hlinksldjump"/>
              </a:rPr>
              <a:t>[Gross  </a:t>
            </a:r>
            <a:r>
              <a:rPr sz="800" spc="5" dirty="0">
                <a:latin typeface="Arial"/>
                <a:cs typeface="Arial"/>
                <a:hlinkClick r:id="rId7" action="ppaction://hlinksldjump"/>
              </a:rPr>
              <a:t>et </a:t>
            </a:r>
            <a:r>
              <a:rPr sz="800" spc="-15" dirty="0">
                <a:latin typeface="Arial"/>
                <a:cs typeface="Arial"/>
                <a:hlinkClick r:id="rId7" action="ppaction://hlinksldjump"/>
              </a:rPr>
              <a:t>al.(2012)Gross, </a:t>
            </a:r>
            <a:r>
              <a:rPr sz="800" spc="-5" dirty="0">
                <a:latin typeface="Arial"/>
                <a:cs typeface="Arial"/>
                <a:hlinkClick r:id="rId7" action="ppaction://hlinksldjump"/>
              </a:rPr>
              <a:t>Mercer, </a:t>
            </a:r>
            <a:r>
              <a:rPr sz="800" spc="-20" dirty="0">
                <a:latin typeface="Arial"/>
                <a:cs typeface="Arial"/>
                <a:hlinkClick r:id="rId7" action="ppaction://hlinksldjump"/>
              </a:rPr>
              <a:t>and</a:t>
            </a:r>
            <a:r>
              <a:rPr sz="800" spc="175" dirty="0">
                <a:latin typeface="Arial"/>
                <a:cs typeface="Arial"/>
                <a:hlinkClick r:id="rId7" action="ppaction://hlinksldjump"/>
              </a:rPr>
              <a:t> </a:t>
            </a:r>
            <a:r>
              <a:rPr sz="800" spc="10" dirty="0">
                <a:latin typeface="Arial"/>
                <a:cs typeface="Arial"/>
                <a:hlinkClick r:id="rId7" action="ppaction://hlinksldjump"/>
              </a:rPr>
              <a:t>Lin]</a:t>
            </a:r>
            <a:endParaRPr sz="800" dirty="0">
              <a:latin typeface="Arial"/>
              <a:cs typeface="Arial"/>
            </a:endParaRPr>
          </a:p>
          <a:p>
            <a:pPr marL="12700" marR="5080">
              <a:lnSpc>
                <a:spcPts val="950"/>
              </a:lnSpc>
              <a:spcBef>
                <a:spcPts val="35"/>
              </a:spcBef>
            </a:pPr>
            <a:r>
              <a:rPr sz="800" spc="-20" dirty="0">
                <a:latin typeface="Arial"/>
                <a:cs typeface="Arial"/>
                <a:hlinkClick r:id="rId7" action="ppaction://hlinksldjump"/>
              </a:rPr>
              <a:t>[Cechanowicz </a:t>
            </a:r>
            <a:r>
              <a:rPr sz="800" spc="5" dirty="0">
                <a:latin typeface="Arial"/>
                <a:cs typeface="Arial"/>
                <a:hlinkClick r:id="rId7" action="ppaction://hlinksldjump"/>
              </a:rPr>
              <a:t>et </a:t>
            </a:r>
            <a:r>
              <a:rPr sz="800" spc="-15" dirty="0">
                <a:latin typeface="Arial"/>
                <a:cs typeface="Arial"/>
                <a:hlinkClick r:id="rId7" action="ppaction://hlinksldjump"/>
              </a:rPr>
              <a:t>al.(2014)Cechanowicz, </a:t>
            </a:r>
            <a:r>
              <a:rPr sz="800" dirty="0">
                <a:latin typeface="Arial"/>
                <a:cs typeface="Arial"/>
                <a:hlinkClick r:id="rId7" action="ppaction://hlinksldjump"/>
              </a:rPr>
              <a:t>Gutwin, </a:t>
            </a:r>
            <a:r>
              <a:rPr sz="800" spc="-5" dirty="0">
                <a:latin typeface="Arial"/>
                <a:cs typeface="Arial"/>
                <a:hlinkClick r:id="rId7" action="ppaction://hlinksldjump"/>
              </a:rPr>
              <a:t>Bateman, </a:t>
            </a:r>
            <a:r>
              <a:rPr sz="800" spc="5" dirty="0">
                <a:latin typeface="Arial"/>
                <a:cs typeface="Arial"/>
                <a:hlinkClick r:id="rId7" action="ppaction://hlinksldjump"/>
              </a:rPr>
              <a:t>Mandryk, </a:t>
            </a:r>
            <a:r>
              <a:rPr sz="800" spc="-20" dirty="0">
                <a:latin typeface="Arial"/>
                <a:cs typeface="Arial"/>
                <a:hlinkClick r:id="rId7" action="ppaction://hlinksldjump"/>
              </a:rPr>
              <a:t>and </a:t>
            </a:r>
            <a:r>
              <a:rPr sz="800" spc="5" dirty="0">
                <a:latin typeface="Arial"/>
                <a:cs typeface="Arial"/>
                <a:hlinkClick r:id="rId7" action="ppaction://hlinksldjump"/>
              </a:rPr>
              <a:t>St 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spc="-20" dirty="0">
                <a:latin typeface="Arial"/>
                <a:cs typeface="Arial"/>
                <a:hlinkClick r:id="rId7" action="ppaction://hlinksldjump"/>
              </a:rPr>
              <a:t>[de </a:t>
            </a:r>
            <a:r>
              <a:rPr sz="800" spc="-15" dirty="0">
                <a:latin typeface="Arial"/>
                <a:cs typeface="Arial"/>
                <a:hlinkClick r:id="rId7" action="ppaction://hlinksldjump"/>
              </a:rPr>
              <a:t>Juan </a:t>
            </a:r>
            <a:r>
              <a:rPr sz="800" spc="-20" dirty="0">
                <a:latin typeface="Arial"/>
                <a:cs typeface="Arial"/>
                <a:hlinkClick r:id="rId7" action="ppaction://hlinksldjump"/>
              </a:rPr>
              <a:t>and</a:t>
            </a:r>
            <a:r>
              <a:rPr sz="800" spc="140" dirty="0">
                <a:latin typeface="Arial"/>
                <a:cs typeface="Arial"/>
                <a:hlinkClick r:id="rId7" action="ppaction://hlinksldjump"/>
              </a:rPr>
              <a:t> </a:t>
            </a:r>
            <a:r>
              <a:rPr sz="800" spc="15" dirty="0">
                <a:latin typeface="Arial"/>
                <a:cs typeface="Arial"/>
                <a:hlinkClick r:id="rId7" action="ppaction://hlinksldjump"/>
              </a:rPr>
              <a:t>Hewitt(2011)]</a:t>
            </a:r>
            <a:endParaRPr sz="800" dirty="0">
              <a:latin typeface="Arial"/>
              <a:cs typeface="Arial"/>
            </a:endParaRPr>
          </a:p>
        </p:txBody>
      </p:sp>
    </p:spTree>
  </p:cSld>
  <p:clrMapOvr>
    <a:masterClrMapping/>
  </p:clrMapOvr>
  <p:transition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998" y="102590"/>
            <a:ext cx="832485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700"/>
              </a:lnSpc>
            </a:pP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Una </a:t>
            </a:r>
            <a:r>
              <a:rPr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reflexi</a:t>
            </a:r>
            <a:r>
              <a:rPr lang="es-UY"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ó</a:t>
            </a:r>
            <a:r>
              <a:rPr sz="600" spc="-30" dirty="0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n </a:t>
            </a:r>
            <a:r>
              <a:rPr sz="600" spc="-2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acerca </a:t>
            </a: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del 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uso de </a:t>
            </a:r>
            <a:r>
              <a:rPr sz="600" spc="-1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distribuciones  </a:t>
            </a:r>
            <a:r>
              <a:rPr sz="600" spc="-2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aproximadas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86097" y="3341243"/>
            <a:ext cx="25400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20" dirty="0">
                <a:solidFill>
                  <a:srgbClr val="7F7F7F"/>
                </a:solidFill>
                <a:latin typeface="Arial"/>
                <a:cs typeface="Arial"/>
              </a:rPr>
              <a:t>10</a:t>
            </a:r>
            <a:r>
              <a:rPr sz="600" spc="-11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600" spc="150" dirty="0">
                <a:solidFill>
                  <a:srgbClr val="7F7F7F"/>
                </a:solidFill>
                <a:latin typeface="Arial"/>
                <a:cs typeface="Arial"/>
              </a:rPr>
              <a:t>/</a:t>
            </a:r>
            <a:r>
              <a:rPr sz="600" spc="-11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600" spc="-20" dirty="0">
                <a:solidFill>
                  <a:srgbClr val="7F7F7F"/>
                </a:solidFill>
                <a:latin typeface="Arial"/>
                <a:cs typeface="Arial"/>
              </a:rPr>
              <a:t>13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343" y="452247"/>
            <a:ext cx="94551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6370" marR="5080" indent="-154305">
              <a:lnSpc>
                <a:spcPts val="700"/>
              </a:lnSpc>
            </a:pPr>
            <a:r>
              <a:rPr sz="600" spc="-10" dirty="0">
                <a:latin typeface="Arial"/>
                <a:cs typeface="Arial"/>
              </a:rPr>
              <a:t>*Carlos </a:t>
            </a:r>
            <a:r>
              <a:rPr sz="600" spc="-40" dirty="0" smtClean="0">
                <a:latin typeface="Arial"/>
                <a:cs typeface="Arial"/>
              </a:rPr>
              <a:t>L</a:t>
            </a:r>
            <a:r>
              <a:rPr lang="es-UY" sz="600" spc="-40" dirty="0" err="1" smtClean="0">
                <a:latin typeface="Arial"/>
                <a:cs typeface="Arial"/>
              </a:rPr>
              <a:t>ó</a:t>
            </a:r>
            <a:r>
              <a:rPr sz="600" spc="-40" dirty="0" err="1" smtClean="0">
                <a:latin typeface="Arial"/>
                <a:cs typeface="Arial"/>
              </a:rPr>
              <a:t>pez</a:t>
            </a:r>
            <a:r>
              <a:rPr sz="600" spc="-40" dirty="0" smtClean="0">
                <a:latin typeface="Arial"/>
                <a:cs typeface="Arial"/>
              </a:rPr>
              <a:t>-V</a:t>
            </a:r>
            <a:r>
              <a:rPr lang="es-UY" sz="600" spc="-40" dirty="0" smtClean="0">
                <a:latin typeface="Arial"/>
                <a:cs typeface="Arial"/>
              </a:rPr>
              <a:t>á</a:t>
            </a:r>
            <a:r>
              <a:rPr sz="600" spc="-40" dirty="0" err="1" smtClean="0">
                <a:latin typeface="Arial"/>
                <a:cs typeface="Arial"/>
              </a:rPr>
              <a:t>zquez</a:t>
            </a:r>
            <a:r>
              <a:rPr sz="600" spc="-40" dirty="0">
                <a:latin typeface="Arial"/>
                <a:cs typeface="Arial"/>
              </a:rPr>
              <a:t>. </a:t>
            </a:r>
            <a:r>
              <a:rPr sz="600" spc="80" dirty="0">
                <a:latin typeface="Arial"/>
                <a:cs typeface="Arial"/>
              </a:rPr>
              <a:t>**  </a:t>
            </a:r>
            <a:r>
              <a:rPr sz="600" spc="-10" dirty="0">
                <a:latin typeface="Arial"/>
                <a:cs typeface="Arial"/>
              </a:rPr>
              <a:t>Esther</a:t>
            </a:r>
            <a:r>
              <a:rPr sz="600" spc="-5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Hochsztain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260" y="758875"/>
            <a:ext cx="445134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UY" sz="600" spc="10" dirty="0" err="1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Introducció</a:t>
            </a:r>
            <a:r>
              <a:rPr sz="600" spc="-15" dirty="0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n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60" y="924217"/>
            <a:ext cx="73850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700"/>
              </a:lnSpc>
            </a:pPr>
            <a:r>
              <a:rPr sz="600" spc="-25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Uso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de </a:t>
            </a:r>
            <a:r>
              <a:rPr sz="600" spc="-1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distribuciones  </a:t>
            </a:r>
            <a:r>
              <a:rPr sz="600" spc="-2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aproximadas</a:t>
            </a:r>
            <a:endParaRPr sz="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260" y="1167968"/>
            <a:ext cx="554355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5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Estudio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de</a:t>
            </a:r>
            <a:r>
              <a:rPr sz="600" spc="5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caso</a:t>
            </a:r>
            <a:endParaRPr sz="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260" y="1328242"/>
            <a:ext cx="454659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25" dirty="0">
                <a:solidFill>
                  <a:srgbClr val="3333B2"/>
                </a:solidFill>
                <a:latin typeface="Arial"/>
                <a:cs typeface="Arial"/>
                <a:hlinkClick r:id="rId6" action="ppaction://hlinksldjump"/>
              </a:rPr>
              <a:t>Conclusiones</a:t>
            </a:r>
            <a:endParaRPr sz="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260" y="1488503"/>
            <a:ext cx="853440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15" dirty="0" err="1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Bibliograf</a:t>
            </a:r>
            <a:r>
              <a:rPr lang="es-UY" sz="600" spc="-15" dirty="0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í</a:t>
            </a:r>
            <a:r>
              <a:rPr sz="600" spc="-15" dirty="0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a </a:t>
            </a:r>
            <a:r>
              <a:rPr sz="600" spc="-1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y</a:t>
            </a:r>
            <a:r>
              <a:rPr sz="600" spc="4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 </a:t>
            </a:r>
            <a:r>
              <a:rPr sz="600" spc="-2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referencias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606435" y="89623"/>
            <a:ext cx="2343785" cy="236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0" dirty="0"/>
              <a:t>Conclusiones </a:t>
            </a:r>
            <a:r>
              <a:rPr spc="-60" dirty="0"/>
              <a:t>y </a:t>
            </a:r>
            <a:r>
              <a:rPr spc="-40" dirty="0"/>
              <a:t>futuros</a:t>
            </a:r>
            <a:r>
              <a:rPr spc="150" dirty="0"/>
              <a:t> </a:t>
            </a:r>
            <a:r>
              <a:rPr spc="-45" dirty="0"/>
              <a:t>trabajos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319860" y="675767"/>
            <a:ext cx="3121025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indent="-132080">
              <a:lnSpc>
                <a:spcPct val="100000"/>
              </a:lnSpc>
              <a:buClr>
                <a:srgbClr val="3333B2"/>
              </a:buClr>
              <a:buSzPct val="95238"/>
              <a:buFont typeface="Arial"/>
              <a:buChar char="•"/>
              <a:tabLst>
                <a:tab pos="145415" algn="l"/>
              </a:tabLst>
            </a:pPr>
            <a:r>
              <a:rPr sz="1050" spc="-40" dirty="0">
                <a:latin typeface="Tahoma"/>
                <a:cs typeface="Tahoma"/>
              </a:rPr>
              <a:t>Debe  </a:t>
            </a:r>
            <a:r>
              <a:rPr sz="1050" spc="-60" dirty="0">
                <a:latin typeface="Tahoma"/>
                <a:cs typeface="Tahoma"/>
              </a:rPr>
              <a:t>tenerse   </a:t>
            </a:r>
            <a:r>
              <a:rPr sz="1050" spc="-70" dirty="0">
                <a:latin typeface="Tahoma"/>
                <a:cs typeface="Tahoma"/>
              </a:rPr>
              <a:t>en   </a:t>
            </a:r>
            <a:r>
              <a:rPr sz="1050" spc="-40" dirty="0">
                <a:latin typeface="Tahoma"/>
                <a:cs typeface="Tahoma"/>
              </a:rPr>
              <a:t>cuenta  </a:t>
            </a:r>
            <a:r>
              <a:rPr sz="1050" spc="-65" dirty="0">
                <a:latin typeface="Tahoma"/>
                <a:cs typeface="Tahoma"/>
              </a:rPr>
              <a:t>que   </a:t>
            </a:r>
            <a:r>
              <a:rPr sz="1050" spc="-25" dirty="0">
                <a:latin typeface="Tahoma"/>
                <a:cs typeface="Tahoma"/>
              </a:rPr>
              <a:t>la  </a:t>
            </a:r>
            <a:r>
              <a:rPr sz="1050" spc="-125" dirty="0" smtClean="0">
                <a:latin typeface="Tahoma"/>
                <a:cs typeface="Tahoma"/>
              </a:rPr>
              <a:t>mayor</a:t>
            </a:r>
            <a:r>
              <a:rPr lang="es-UY" sz="1050" spc="-125" dirty="0" smtClean="0">
                <a:latin typeface="Tahoma"/>
                <a:cs typeface="Tahoma"/>
              </a:rPr>
              <a:t>í</a:t>
            </a:r>
            <a:r>
              <a:rPr sz="1050" spc="-125" dirty="0" smtClean="0">
                <a:latin typeface="Tahoma"/>
                <a:cs typeface="Tahoma"/>
              </a:rPr>
              <a:t>a   </a:t>
            </a:r>
            <a:r>
              <a:rPr sz="1050" spc="-70" dirty="0">
                <a:latin typeface="Tahoma"/>
                <a:cs typeface="Tahoma"/>
              </a:rPr>
              <a:t>de  </a:t>
            </a:r>
            <a:r>
              <a:rPr sz="1050" spc="-40" dirty="0">
                <a:latin typeface="Tahoma"/>
                <a:cs typeface="Tahoma"/>
              </a:rPr>
              <a:t> las</a:t>
            </a:r>
            <a:endParaRPr sz="1050" dirty="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52397" y="843480"/>
            <a:ext cx="2988945" cy="4993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2600"/>
              </a:lnSpc>
            </a:pPr>
            <a:r>
              <a:rPr sz="1050" spc="-45" dirty="0">
                <a:latin typeface="Tahoma"/>
                <a:cs typeface="Tahoma"/>
              </a:rPr>
              <a:t>herramientas </a:t>
            </a:r>
            <a:r>
              <a:rPr sz="1050" spc="-50" dirty="0">
                <a:latin typeface="Tahoma"/>
                <a:cs typeface="Tahoma"/>
              </a:rPr>
              <a:t>no </a:t>
            </a:r>
            <a:r>
              <a:rPr sz="1050" spc="-40" dirty="0">
                <a:latin typeface="Tahoma"/>
                <a:cs typeface="Tahoma"/>
              </a:rPr>
              <a:t>informan </a:t>
            </a:r>
            <a:r>
              <a:rPr sz="1050" spc="-25" dirty="0">
                <a:latin typeface="Tahoma"/>
                <a:cs typeface="Tahoma"/>
              </a:rPr>
              <a:t>al </a:t>
            </a:r>
            <a:r>
              <a:rPr sz="1050" spc="-50" dirty="0">
                <a:latin typeface="Tahoma"/>
                <a:cs typeface="Tahoma"/>
              </a:rPr>
              <a:t>usuario </a:t>
            </a:r>
            <a:r>
              <a:rPr sz="1050" spc="-35" dirty="0">
                <a:latin typeface="Tahoma"/>
                <a:cs typeface="Tahoma"/>
              </a:rPr>
              <a:t>si </a:t>
            </a:r>
            <a:r>
              <a:rPr sz="1050" spc="-45" dirty="0">
                <a:latin typeface="Tahoma"/>
                <a:cs typeface="Tahoma"/>
              </a:rPr>
              <a:t>el </a:t>
            </a:r>
            <a:r>
              <a:rPr sz="1050" spc="-100" dirty="0" smtClean="0">
                <a:latin typeface="Tahoma"/>
                <a:cs typeface="Tahoma"/>
              </a:rPr>
              <a:t>c</a:t>
            </a:r>
            <a:r>
              <a:rPr lang="es-UY" sz="1050" spc="-100" dirty="0" smtClean="0">
                <a:latin typeface="Tahoma"/>
                <a:cs typeface="Tahoma"/>
              </a:rPr>
              <a:t>á</a:t>
            </a:r>
            <a:r>
              <a:rPr sz="1050" spc="-100" dirty="0" err="1" smtClean="0">
                <a:latin typeface="Tahoma"/>
                <a:cs typeface="Tahoma"/>
              </a:rPr>
              <a:t>lculo</a:t>
            </a:r>
            <a:r>
              <a:rPr sz="1050" spc="-100" dirty="0" smtClean="0">
                <a:latin typeface="Tahoma"/>
                <a:cs typeface="Tahoma"/>
              </a:rPr>
              <a:t> </a:t>
            </a:r>
            <a:r>
              <a:rPr sz="1050" spc="-70" dirty="0">
                <a:latin typeface="Tahoma"/>
                <a:cs typeface="Tahoma"/>
              </a:rPr>
              <a:t>de  </a:t>
            </a:r>
            <a:r>
              <a:rPr sz="1050" spc="-40" dirty="0">
                <a:latin typeface="Tahoma"/>
                <a:cs typeface="Tahoma"/>
              </a:rPr>
              <a:t>probabilidades </a:t>
            </a:r>
            <a:r>
              <a:rPr sz="1050" spc="-80" dirty="0">
                <a:latin typeface="Tahoma"/>
                <a:cs typeface="Tahoma"/>
              </a:rPr>
              <a:t>se </a:t>
            </a:r>
            <a:r>
              <a:rPr sz="1050" spc="-55" dirty="0">
                <a:latin typeface="Tahoma"/>
                <a:cs typeface="Tahoma"/>
              </a:rPr>
              <a:t>basa </a:t>
            </a:r>
            <a:r>
              <a:rPr sz="1050" spc="-70" dirty="0">
                <a:latin typeface="Tahoma"/>
                <a:cs typeface="Tahoma"/>
              </a:rPr>
              <a:t>en </a:t>
            </a:r>
            <a:r>
              <a:rPr sz="1050" spc="-25" dirty="0">
                <a:latin typeface="Tahoma"/>
                <a:cs typeface="Tahoma"/>
              </a:rPr>
              <a:t>la </a:t>
            </a:r>
            <a:r>
              <a:rPr sz="1050" spc="-70" dirty="0" err="1" smtClean="0">
                <a:latin typeface="Tahoma"/>
                <a:cs typeface="Tahoma"/>
              </a:rPr>
              <a:t>distribuci</a:t>
            </a:r>
            <a:r>
              <a:rPr lang="es-UY" sz="1050" spc="-70" dirty="0" err="1" smtClean="0">
                <a:latin typeface="Tahoma"/>
                <a:cs typeface="Tahoma"/>
              </a:rPr>
              <a:t>ó</a:t>
            </a:r>
            <a:r>
              <a:rPr sz="1050" spc="-70" dirty="0" smtClean="0">
                <a:latin typeface="Tahoma"/>
                <a:cs typeface="Tahoma"/>
              </a:rPr>
              <a:t>n </a:t>
            </a:r>
            <a:r>
              <a:rPr sz="1050" spc="-40" dirty="0">
                <a:latin typeface="Tahoma"/>
                <a:cs typeface="Tahoma"/>
              </a:rPr>
              <a:t>exacta </a:t>
            </a:r>
            <a:r>
              <a:rPr sz="1050" spc="-50" dirty="0">
                <a:latin typeface="Tahoma"/>
                <a:cs typeface="Tahoma"/>
              </a:rPr>
              <a:t>o  </a:t>
            </a:r>
            <a:r>
              <a:rPr sz="1050" spc="-45" dirty="0">
                <a:latin typeface="Tahoma"/>
                <a:cs typeface="Tahoma"/>
              </a:rPr>
              <a:t>aproximada.</a:t>
            </a:r>
            <a:endParaRPr sz="1050" dirty="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19860" y="1402029"/>
            <a:ext cx="3121025" cy="267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indent="-132080">
              <a:lnSpc>
                <a:spcPct val="100000"/>
              </a:lnSpc>
              <a:buClr>
                <a:srgbClr val="3333B2"/>
              </a:buClr>
              <a:buSzPct val="95238"/>
              <a:buFont typeface="Arial"/>
              <a:buChar char="•"/>
              <a:tabLst>
                <a:tab pos="145415" algn="l"/>
              </a:tabLst>
            </a:pPr>
            <a:r>
              <a:rPr sz="1050" spc="-20" dirty="0">
                <a:latin typeface="Tahoma"/>
                <a:cs typeface="Tahoma"/>
              </a:rPr>
              <a:t>Esto </a:t>
            </a:r>
            <a:r>
              <a:rPr sz="1050" spc="285" dirty="0">
                <a:latin typeface="Tahoma"/>
                <a:cs typeface="Tahoma"/>
              </a:rPr>
              <a:t> </a:t>
            </a:r>
            <a:r>
              <a:rPr sz="1050" spc="-65" dirty="0">
                <a:latin typeface="Tahoma"/>
                <a:cs typeface="Tahoma"/>
              </a:rPr>
              <a:t>puede   ser   </a:t>
            </a:r>
            <a:r>
              <a:rPr sz="1050" spc="-40" dirty="0">
                <a:latin typeface="Tahoma"/>
                <a:cs typeface="Tahoma"/>
              </a:rPr>
              <a:t>particularmente   </a:t>
            </a:r>
            <a:r>
              <a:rPr sz="1050" spc="-45" dirty="0">
                <a:latin typeface="Tahoma"/>
                <a:cs typeface="Tahoma"/>
              </a:rPr>
              <a:t>relevante  </a:t>
            </a:r>
            <a:r>
              <a:rPr sz="1050" spc="30" dirty="0">
                <a:latin typeface="Tahoma"/>
                <a:cs typeface="Tahoma"/>
              </a:rPr>
              <a:t> </a:t>
            </a:r>
            <a:r>
              <a:rPr sz="1050" spc="-50" dirty="0">
                <a:latin typeface="Tahoma"/>
                <a:cs typeface="Tahoma"/>
              </a:rPr>
              <a:t>para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52397" y="1569742"/>
            <a:ext cx="2988310" cy="4993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2600"/>
              </a:lnSpc>
            </a:pPr>
            <a:r>
              <a:rPr sz="1050" spc="-55" dirty="0">
                <a:latin typeface="Tahoma"/>
                <a:cs typeface="Tahoma"/>
              </a:rPr>
              <a:t>quienes </a:t>
            </a:r>
            <a:r>
              <a:rPr sz="1050" spc="-45" dirty="0" err="1">
                <a:latin typeface="Tahoma"/>
                <a:cs typeface="Tahoma"/>
              </a:rPr>
              <a:t>desarrollan</a:t>
            </a:r>
            <a:r>
              <a:rPr sz="1050" spc="-45" dirty="0">
                <a:latin typeface="Tahoma"/>
                <a:cs typeface="Tahoma"/>
              </a:rPr>
              <a:t> </a:t>
            </a:r>
            <a:r>
              <a:rPr sz="1050" spc="-80" dirty="0" err="1" smtClean="0">
                <a:latin typeface="Tahoma"/>
                <a:cs typeface="Tahoma"/>
              </a:rPr>
              <a:t>estad</a:t>
            </a:r>
            <a:r>
              <a:rPr lang="es-UY" sz="1050" spc="-80" dirty="0" smtClean="0">
                <a:latin typeface="Tahoma"/>
                <a:cs typeface="Tahoma"/>
              </a:rPr>
              <a:t>í</a:t>
            </a:r>
            <a:r>
              <a:rPr sz="1050" spc="-80" dirty="0" err="1" smtClean="0">
                <a:latin typeface="Tahoma"/>
                <a:cs typeface="Tahoma"/>
              </a:rPr>
              <a:t>stica</a:t>
            </a:r>
            <a:r>
              <a:rPr sz="1050" spc="-80" dirty="0" smtClean="0">
                <a:latin typeface="Tahoma"/>
                <a:cs typeface="Tahoma"/>
              </a:rPr>
              <a:t> </a:t>
            </a:r>
            <a:r>
              <a:rPr sz="1050" spc="-35" dirty="0">
                <a:latin typeface="Tahoma"/>
                <a:cs typeface="Tahoma"/>
              </a:rPr>
              <a:t>aplicada </a:t>
            </a:r>
            <a:r>
              <a:rPr sz="1050" spc="-55" dirty="0">
                <a:latin typeface="Tahoma"/>
                <a:cs typeface="Tahoma"/>
              </a:rPr>
              <a:t>basada </a:t>
            </a:r>
            <a:r>
              <a:rPr sz="1050" spc="-70" dirty="0">
                <a:latin typeface="Tahoma"/>
                <a:cs typeface="Tahoma"/>
              </a:rPr>
              <a:t>en  </a:t>
            </a:r>
            <a:r>
              <a:rPr sz="1050" i="1" spc="-30" dirty="0">
                <a:latin typeface="Calibri"/>
                <a:cs typeface="Calibri"/>
              </a:rPr>
              <a:t>software </a:t>
            </a:r>
            <a:r>
              <a:rPr sz="1050" spc="-75" dirty="0" err="1" smtClean="0">
                <a:latin typeface="Tahoma"/>
                <a:cs typeface="Tahoma"/>
              </a:rPr>
              <a:t>estad</a:t>
            </a:r>
            <a:r>
              <a:rPr lang="es-UY" sz="1050" spc="-75" dirty="0" smtClean="0">
                <a:latin typeface="Tahoma"/>
                <a:cs typeface="Tahoma"/>
              </a:rPr>
              <a:t>í</a:t>
            </a:r>
            <a:r>
              <a:rPr sz="1050" spc="-75" dirty="0" err="1" smtClean="0">
                <a:latin typeface="Tahoma"/>
                <a:cs typeface="Tahoma"/>
              </a:rPr>
              <a:t>stico</a:t>
            </a:r>
            <a:r>
              <a:rPr sz="1050" spc="-75" dirty="0">
                <a:latin typeface="Tahoma"/>
                <a:cs typeface="Tahoma"/>
              </a:rPr>
              <a:t>, </a:t>
            </a:r>
            <a:r>
              <a:rPr sz="1050" spc="-40" dirty="0">
                <a:latin typeface="Tahoma"/>
                <a:cs typeface="Tahoma"/>
              </a:rPr>
              <a:t>sin </a:t>
            </a:r>
            <a:r>
              <a:rPr sz="1050" spc="-50" dirty="0">
                <a:latin typeface="Tahoma"/>
                <a:cs typeface="Tahoma"/>
              </a:rPr>
              <a:t>prestar </a:t>
            </a:r>
            <a:r>
              <a:rPr sz="1050" spc="-50" dirty="0" err="1">
                <a:latin typeface="Tahoma"/>
                <a:cs typeface="Tahoma"/>
              </a:rPr>
              <a:t>mucha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sz="1050" spc="-100" dirty="0" err="1" smtClean="0">
                <a:latin typeface="Tahoma"/>
                <a:cs typeface="Tahoma"/>
              </a:rPr>
              <a:t>atenci</a:t>
            </a:r>
            <a:r>
              <a:rPr lang="es-UY" sz="1050" spc="-100" dirty="0" err="1" smtClean="0">
                <a:latin typeface="Tahoma"/>
                <a:cs typeface="Tahoma"/>
              </a:rPr>
              <a:t>ó</a:t>
            </a:r>
            <a:r>
              <a:rPr sz="1050" spc="-100" dirty="0" smtClean="0">
                <a:latin typeface="Tahoma"/>
                <a:cs typeface="Tahoma"/>
              </a:rPr>
              <a:t>n </a:t>
            </a:r>
            <a:r>
              <a:rPr sz="1050" spc="-55" dirty="0">
                <a:latin typeface="Tahoma"/>
                <a:cs typeface="Tahoma"/>
              </a:rPr>
              <a:t>a  </a:t>
            </a:r>
            <a:r>
              <a:rPr sz="1050" spc="-40" dirty="0">
                <a:latin typeface="Tahoma"/>
                <a:cs typeface="Tahoma"/>
              </a:rPr>
              <a:t>los </a:t>
            </a:r>
            <a:r>
              <a:rPr sz="1050" spc="-45" dirty="0">
                <a:latin typeface="Tahoma"/>
                <a:cs typeface="Tahoma"/>
              </a:rPr>
              <a:t>conceptos</a:t>
            </a:r>
            <a:r>
              <a:rPr sz="1050" spc="60" dirty="0">
                <a:latin typeface="Tahoma"/>
                <a:cs typeface="Tahoma"/>
              </a:rPr>
              <a:t> </a:t>
            </a:r>
            <a:r>
              <a:rPr sz="1050" spc="-55" dirty="0">
                <a:latin typeface="Tahoma"/>
                <a:cs typeface="Tahoma"/>
              </a:rPr>
              <a:t>subyacentes.</a:t>
            </a:r>
            <a:endParaRPr sz="1050" dirty="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19860" y="2128278"/>
            <a:ext cx="3121025" cy="267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indent="-132080">
              <a:lnSpc>
                <a:spcPct val="100000"/>
              </a:lnSpc>
              <a:buClr>
                <a:srgbClr val="3333B2"/>
              </a:buClr>
              <a:buSzPct val="95238"/>
              <a:buFont typeface="Arial"/>
              <a:buChar char="•"/>
              <a:tabLst>
                <a:tab pos="145415" algn="l"/>
              </a:tabLst>
            </a:pPr>
            <a:r>
              <a:rPr sz="1050" spc="-50" dirty="0">
                <a:latin typeface="Tahoma"/>
                <a:cs typeface="Tahoma"/>
              </a:rPr>
              <a:t>Se  </a:t>
            </a:r>
            <a:r>
              <a:rPr sz="1050" spc="-45" dirty="0">
                <a:latin typeface="Tahoma"/>
                <a:cs typeface="Tahoma"/>
              </a:rPr>
              <a:t>concluye  </a:t>
            </a:r>
            <a:r>
              <a:rPr sz="1050" spc="-70" dirty="0">
                <a:latin typeface="Tahoma"/>
                <a:cs typeface="Tahoma"/>
              </a:rPr>
              <a:t>en  </a:t>
            </a:r>
            <a:r>
              <a:rPr sz="1050" spc="-25" dirty="0">
                <a:latin typeface="Tahoma"/>
                <a:cs typeface="Tahoma"/>
              </a:rPr>
              <a:t>la  </a:t>
            </a:r>
            <a:r>
              <a:rPr sz="1050" spc="-45" dirty="0">
                <a:latin typeface="Tahoma"/>
                <a:cs typeface="Tahoma"/>
              </a:rPr>
              <a:t>conveniencia  </a:t>
            </a:r>
            <a:r>
              <a:rPr sz="1050" spc="-65" dirty="0">
                <a:latin typeface="Tahoma"/>
                <a:cs typeface="Tahoma"/>
              </a:rPr>
              <a:t>que  </a:t>
            </a:r>
            <a:r>
              <a:rPr sz="1050" spc="-70" dirty="0">
                <a:latin typeface="Tahoma"/>
                <a:cs typeface="Tahoma"/>
              </a:rPr>
              <a:t>en  </a:t>
            </a:r>
            <a:r>
              <a:rPr sz="1050" spc="-45" dirty="0">
                <a:latin typeface="Tahoma"/>
                <a:cs typeface="Tahoma"/>
              </a:rPr>
              <a:t>el</a:t>
            </a:r>
            <a:r>
              <a:rPr sz="1050" spc="200" dirty="0">
                <a:latin typeface="Tahoma"/>
                <a:cs typeface="Tahoma"/>
              </a:rPr>
              <a:t> </a:t>
            </a:r>
            <a:r>
              <a:rPr sz="1050" i="1" dirty="0">
                <a:latin typeface="Calibri"/>
                <a:cs typeface="Calibri"/>
              </a:rPr>
              <a:t>output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52397" y="2296005"/>
            <a:ext cx="2988945" cy="3329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2600"/>
              </a:lnSpc>
            </a:pPr>
            <a:r>
              <a:rPr sz="1050" spc="-45" dirty="0">
                <a:latin typeface="Tahoma"/>
                <a:cs typeface="Tahoma"/>
              </a:rPr>
              <a:t>del</a:t>
            </a:r>
            <a:r>
              <a:rPr sz="1050" spc="235" dirty="0">
                <a:latin typeface="Tahoma"/>
                <a:cs typeface="Tahoma"/>
              </a:rPr>
              <a:t> </a:t>
            </a:r>
            <a:r>
              <a:rPr sz="1050" i="1" spc="-30" dirty="0">
                <a:latin typeface="Calibri"/>
                <a:cs typeface="Calibri"/>
              </a:rPr>
              <a:t>software </a:t>
            </a:r>
            <a:r>
              <a:rPr sz="1050" spc="-80" dirty="0" err="1" smtClean="0">
                <a:latin typeface="Tahoma"/>
                <a:cs typeface="Tahoma"/>
              </a:rPr>
              <a:t>estad</a:t>
            </a:r>
            <a:r>
              <a:rPr lang="es-UY" sz="1050" spc="-80" dirty="0" smtClean="0">
                <a:latin typeface="Tahoma"/>
                <a:cs typeface="Tahoma"/>
              </a:rPr>
              <a:t>í</a:t>
            </a:r>
            <a:r>
              <a:rPr sz="1050" spc="-80" dirty="0" err="1" smtClean="0">
                <a:latin typeface="Tahoma"/>
                <a:cs typeface="Tahoma"/>
              </a:rPr>
              <a:t>stico</a:t>
            </a:r>
            <a:r>
              <a:rPr sz="1050" spc="-80" dirty="0" smtClean="0">
                <a:latin typeface="Tahoma"/>
                <a:cs typeface="Tahoma"/>
              </a:rPr>
              <a:t> </a:t>
            </a:r>
            <a:r>
              <a:rPr sz="1050" spc="-80" dirty="0">
                <a:latin typeface="Tahoma"/>
                <a:cs typeface="Tahoma"/>
              </a:rPr>
              <a:t>se </a:t>
            </a:r>
            <a:r>
              <a:rPr sz="1050" spc="-35" dirty="0" err="1">
                <a:latin typeface="Tahoma"/>
                <a:cs typeface="Tahoma"/>
              </a:rPr>
              <a:t>incluya</a:t>
            </a:r>
            <a:r>
              <a:rPr sz="1050" spc="-35" dirty="0">
                <a:latin typeface="Tahoma"/>
                <a:cs typeface="Tahoma"/>
              </a:rPr>
              <a:t> </a:t>
            </a:r>
            <a:r>
              <a:rPr sz="1050" spc="-85" dirty="0" err="1" smtClean="0">
                <a:latin typeface="Tahoma"/>
                <a:cs typeface="Tahoma"/>
              </a:rPr>
              <a:t>informaci</a:t>
            </a:r>
            <a:r>
              <a:rPr lang="es-UY" sz="1050" spc="-85" dirty="0" err="1" smtClean="0">
                <a:latin typeface="Tahoma"/>
                <a:cs typeface="Tahoma"/>
              </a:rPr>
              <a:t>ó</a:t>
            </a:r>
            <a:r>
              <a:rPr sz="1050" spc="-85" dirty="0" smtClean="0">
                <a:latin typeface="Tahoma"/>
                <a:cs typeface="Tahoma"/>
              </a:rPr>
              <a:t>n  </a:t>
            </a:r>
            <a:r>
              <a:rPr sz="1050" spc="-35" dirty="0">
                <a:latin typeface="Tahoma"/>
                <a:cs typeface="Tahoma"/>
              </a:rPr>
              <a:t>indicando si </a:t>
            </a:r>
            <a:r>
              <a:rPr sz="1050" spc="-80" dirty="0">
                <a:latin typeface="Tahoma"/>
                <a:cs typeface="Tahoma"/>
              </a:rPr>
              <a:t>se </a:t>
            </a:r>
            <a:r>
              <a:rPr sz="1050" spc="-155" dirty="0" err="1" smtClean="0">
                <a:latin typeface="Tahoma"/>
                <a:cs typeface="Tahoma"/>
              </a:rPr>
              <a:t>est</a:t>
            </a:r>
            <a:r>
              <a:rPr lang="es-UY" sz="1050" spc="-155" dirty="0" smtClean="0">
                <a:latin typeface="Tahoma"/>
                <a:cs typeface="Tahoma"/>
              </a:rPr>
              <a:t>á</a:t>
            </a:r>
            <a:r>
              <a:rPr sz="1050" spc="-155" dirty="0" smtClean="0">
                <a:latin typeface="Tahoma"/>
                <a:cs typeface="Tahoma"/>
              </a:rPr>
              <a:t> </a:t>
            </a:r>
            <a:r>
              <a:rPr sz="1050" spc="-55" dirty="0">
                <a:latin typeface="Tahoma"/>
                <a:cs typeface="Tahoma"/>
              </a:rPr>
              <a:t>usando </a:t>
            </a:r>
            <a:r>
              <a:rPr sz="1050" spc="-50" dirty="0" err="1">
                <a:latin typeface="Tahoma"/>
                <a:cs typeface="Tahoma"/>
              </a:rPr>
              <a:t>una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sz="1050" spc="-70" dirty="0" err="1" smtClean="0">
                <a:latin typeface="Tahoma"/>
                <a:cs typeface="Tahoma"/>
              </a:rPr>
              <a:t>distribuci</a:t>
            </a:r>
            <a:r>
              <a:rPr lang="es-UY" sz="1050" spc="-70" dirty="0" err="1" smtClean="0">
                <a:latin typeface="Tahoma"/>
                <a:cs typeface="Tahoma"/>
              </a:rPr>
              <a:t>ó</a:t>
            </a:r>
            <a:r>
              <a:rPr sz="1050" spc="-70" dirty="0" smtClean="0">
                <a:latin typeface="Tahoma"/>
                <a:cs typeface="Tahoma"/>
              </a:rPr>
              <a:t>n </a:t>
            </a:r>
            <a:r>
              <a:rPr sz="1050" spc="-40" dirty="0">
                <a:latin typeface="Tahoma"/>
                <a:cs typeface="Tahoma"/>
              </a:rPr>
              <a:t>exacta  </a:t>
            </a:r>
            <a:r>
              <a:rPr sz="1050" spc="-50" dirty="0">
                <a:latin typeface="Tahoma"/>
                <a:cs typeface="Tahoma"/>
              </a:rPr>
              <a:t>o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-45" dirty="0">
                <a:latin typeface="Tahoma"/>
                <a:cs typeface="Tahoma"/>
              </a:rPr>
              <a:t>aproximada.</a:t>
            </a:r>
            <a:endParaRPr sz="1050" dirty="0">
              <a:latin typeface="Tahoma"/>
              <a:cs typeface="Tahoma"/>
            </a:endParaRPr>
          </a:p>
        </p:txBody>
      </p:sp>
    </p:spTree>
  </p:cSld>
  <p:clrMapOvr>
    <a:masterClrMapping/>
  </p:clrMapOvr>
  <p:transition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998" y="102590"/>
            <a:ext cx="832485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700"/>
              </a:lnSpc>
            </a:pP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Una </a:t>
            </a:r>
            <a:r>
              <a:rPr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reflexi</a:t>
            </a:r>
            <a:r>
              <a:rPr lang="es-UY"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ó</a:t>
            </a:r>
            <a:r>
              <a:rPr sz="600" spc="-30" dirty="0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n </a:t>
            </a:r>
            <a:r>
              <a:rPr sz="600" spc="-2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acerca </a:t>
            </a: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del 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uso de </a:t>
            </a:r>
            <a:r>
              <a:rPr sz="600" spc="-1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distribuciones  </a:t>
            </a:r>
            <a:r>
              <a:rPr sz="600" spc="-2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aproximadas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73397" y="3341243"/>
            <a:ext cx="26670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5"/>
              </a:lnSpc>
            </a:pPr>
            <a:fld id="{81D60167-4931-47E6-BA6A-407CBD079E47}" type="slidenum">
              <a:rPr sz="600" spc="-20" dirty="0">
                <a:solidFill>
                  <a:srgbClr val="7F7F7F"/>
                </a:solidFill>
                <a:latin typeface="Arial"/>
                <a:cs typeface="Arial"/>
              </a:rPr>
              <a:t>11</a:t>
            </a:fld>
            <a:r>
              <a:rPr sz="600" spc="-11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600" spc="150" dirty="0">
                <a:solidFill>
                  <a:srgbClr val="7F7F7F"/>
                </a:solidFill>
                <a:latin typeface="Arial"/>
                <a:cs typeface="Arial"/>
              </a:rPr>
              <a:t>/</a:t>
            </a:r>
            <a:r>
              <a:rPr sz="600" spc="-11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600" spc="-20" dirty="0">
                <a:solidFill>
                  <a:srgbClr val="7F7F7F"/>
                </a:solidFill>
                <a:latin typeface="Arial"/>
                <a:cs typeface="Arial"/>
              </a:rPr>
              <a:t>13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260" y="452247"/>
            <a:ext cx="951865" cy="414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2085" marR="5080" indent="-154305">
              <a:lnSpc>
                <a:spcPts val="700"/>
              </a:lnSpc>
            </a:pPr>
            <a:r>
              <a:rPr sz="600" spc="-10" dirty="0">
                <a:latin typeface="Arial"/>
                <a:cs typeface="Arial"/>
              </a:rPr>
              <a:t>*Carlos </a:t>
            </a:r>
            <a:r>
              <a:rPr sz="600" spc="-40" dirty="0" smtClean="0">
                <a:latin typeface="Arial"/>
                <a:cs typeface="Arial"/>
              </a:rPr>
              <a:t>L</a:t>
            </a:r>
            <a:r>
              <a:rPr lang="es-UY" sz="600" spc="-40" dirty="0" err="1" smtClean="0">
                <a:latin typeface="Arial"/>
                <a:cs typeface="Arial"/>
              </a:rPr>
              <a:t>ó</a:t>
            </a:r>
            <a:r>
              <a:rPr sz="600" spc="-40" dirty="0" err="1" smtClean="0">
                <a:latin typeface="Arial"/>
                <a:cs typeface="Arial"/>
              </a:rPr>
              <a:t>pez</a:t>
            </a:r>
            <a:r>
              <a:rPr sz="600" spc="-40" dirty="0" smtClean="0">
                <a:latin typeface="Arial"/>
                <a:cs typeface="Arial"/>
              </a:rPr>
              <a:t>-V</a:t>
            </a:r>
            <a:r>
              <a:rPr lang="es-UY" sz="600" spc="-40" dirty="0" smtClean="0">
                <a:latin typeface="Arial"/>
                <a:cs typeface="Arial"/>
              </a:rPr>
              <a:t>á</a:t>
            </a:r>
            <a:r>
              <a:rPr sz="600" spc="-40" dirty="0" err="1" smtClean="0">
                <a:latin typeface="Arial"/>
                <a:cs typeface="Arial"/>
              </a:rPr>
              <a:t>zquez</a:t>
            </a:r>
            <a:r>
              <a:rPr sz="600" spc="-40" dirty="0">
                <a:latin typeface="Arial"/>
                <a:cs typeface="Arial"/>
              </a:rPr>
              <a:t>. </a:t>
            </a:r>
            <a:r>
              <a:rPr sz="600" spc="80" dirty="0">
                <a:latin typeface="Arial"/>
                <a:cs typeface="Arial"/>
              </a:rPr>
              <a:t>**  </a:t>
            </a:r>
            <a:r>
              <a:rPr sz="600" spc="-10" dirty="0">
                <a:latin typeface="Arial"/>
                <a:cs typeface="Arial"/>
              </a:rPr>
              <a:t>Esther</a:t>
            </a:r>
            <a:r>
              <a:rPr sz="600" spc="-5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Hochsztain</a:t>
            </a:r>
            <a:endParaRPr sz="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s-UY" sz="600" spc="-15" dirty="0" err="1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Introducció</a:t>
            </a:r>
            <a:r>
              <a:rPr sz="600" spc="-15" dirty="0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n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260" y="924217"/>
            <a:ext cx="73850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700"/>
              </a:lnSpc>
            </a:pPr>
            <a:r>
              <a:rPr sz="600" spc="-25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Uso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de </a:t>
            </a:r>
            <a:r>
              <a:rPr sz="600" spc="-1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distribuciones  </a:t>
            </a:r>
            <a:r>
              <a:rPr sz="600" spc="-2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aproximadas</a:t>
            </a:r>
            <a:endParaRPr sz="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60" y="1167968"/>
            <a:ext cx="554355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5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Estudio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de</a:t>
            </a:r>
            <a:r>
              <a:rPr sz="600" spc="5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caso</a:t>
            </a:r>
            <a:endParaRPr sz="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260" y="1328242"/>
            <a:ext cx="454659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25" dirty="0">
                <a:solidFill>
                  <a:srgbClr val="3333B2"/>
                </a:solidFill>
                <a:latin typeface="Arial"/>
                <a:cs typeface="Arial"/>
                <a:hlinkClick r:id="rId6" action="ppaction://hlinksldjump"/>
              </a:rPr>
              <a:t>Conclusiones</a:t>
            </a:r>
            <a:endParaRPr sz="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260" y="1488503"/>
            <a:ext cx="853440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15" dirty="0" err="1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Bibliograf</a:t>
            </a:r>
            <a:r>
              <a:rPr lang="es-UY" sz="600" spc="-15" dirty="0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í</a:t>
            </a:r>
            <a:r>
              <a:rPr sz="600" spc="-15" dirty="0" smtClean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a </a:t>
            </a:r>
            <a:r>
              <a:rPr sz="600" spc="-1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y</a:t>
            </a:r>
            <a:r>
              <a:rPr sz="600" spc="4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 </a:t>
            </a:r>
            <a:r>
              <a:rPr sz="600" spc="-20" dirty="0">
                <a:solidFill>
                  <a:srgbClr val="9494D7"/>
                </a:solidFill>
                <a:latin typeface="Arial"/>
                <a:cs typeface="Arial"/>
                <a:hlinkClick r:id="rId7" action="ppaction://hlinksldjump"/>
              </a:rPr>
              <a:t>referencias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06435" y="89623"/>
            <a:ext cx="2343785" cy="236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0" dirty="0"/>
              <a:t>Conclusiones </a:t>
            </a:r>
            <a:r>
              <a:rPr spc="-60" dirty="0"/>
              <a:t>y </a:t>
            </a:r>
            <a:r>
              <a:rPr spc="-40" dirty="0"/>
              <a:t>futuros</a:t>
            </a:r>
            <a:r>
              <a:rPr spc="150" dirty="0"/>
              <a:t> </a:t>
            </a:r>
            <a:r>
              <a:rPr spc="-45" dirty="0"/>
              <a:t>trabajos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319860" y="946683"/>
            <a:ext cx="3121025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indent="-132080">
              <a:lnSpc>
                <a:spcPct val="100000"/>
              </a:lnSpc>
              <a:buClr>
                <a:srgbClr val="3333B2"/>
              </a:buClr>
              <a:buSzPct val="95238"/>
              <a:buFont typeface="Arial"/>
              <a:buChar char="•"/>
              <a:tabLst>
                <a:tab pos="145415" algn="l"/>
              </a:tabLst>
            </a:pPr>
            <a:r>
              <a:rPr sz="1050" spc="-30" dirty="0">
                <a:latin typeface="Tahoma"/>
                <a:cs typeface="Tahoma"/>
              </a:rPr>
              <a:t>De   </a:t>
            </a:r>
            <a:r>
              <a:rPr sz="1050" spc="-50" dirty="0">
                <a:latin typeface="Tahoma"/>
                <a:cs typeface="Tahoma"/>
              </a:rPr>
              <a:t>esta   forma   </a:t>
            </a:r>
            <a:r>
              <a:rPr sz="1050" spc="-45" dirty="0">
                <a:latin typeface="Tahoma"/>
                <a:cs typeface="Tahoma"/>
              </a:rPr>
              <a:t>el </a:t>
            </a:r>
            <a:r>
              <a:rPr sz="1050" spc="235" dirty="0">
                <a:latin typeface="Tahoma"/>
                <a:cs typeface="Tahoma"/>
              </a:rPr>
              <a:t> </a:t>
            </a:r>
            <a:r>
              <a:rPr sz="1050" spc="-50" dirty="0" err="1">
                <a:latin typeface="Tahoma"/>
                <a:cs typeface="Tahoma"/>
              </a:rPr>
              <a:t>usuario</a:t>
            </a:r>
            <a:r>
              <a:rPr sz="1050" spc="-50" dirty="0">
                <a:latin typeface="Tahoma"/>
                <a:cs typeface="Tahoma"/>
              </a:rPr>
              <a:t>   </a:t>
            </a:r>
            <a:r>
              <a:rPr sz="1050" spc="-125" dirty="0" err="1" smtClean="0">
                <a:latin typeface="Tahoma"/>
                <a:cs typeface="Tahoma"/>
              </a:rPr>
              <a:t>podr</a:t>
            </a:r>
            <a:r>
              <a:rPr lang="es-UY" sz="1050" spc="-125" dirty="0" smtClean="0">
                <a:latin typeface="Tahoma"/>
                <a:cs typeface="Tahoma"/>
              </a:rPr>
              <a:t>á</a:t>
            </a:r>
            <a:r>
              <a:rPr sz="1050" spc="-125" dirty="0" smtClean="0">
                <a:latin typeface="Tahoma"/>
                <a:cs typeface="Tahoma"/>
              </a:rPr>
              <a:t>    </a:t>
            </a:r>
            <a:r>
              <a:rPr sz="1050" spc="-50" dirty="0">
                <a:latin typeface="Tahoma"/>
                <a:cs typeface="Tahoma"/>
              </a:rPr>
              <a:t>tener  </a:t>
            </a:r>
            <a:r>
              <a:rPr sz="1050" spc="70" dirty="0">
                <a:latin typeface="Tahoma"/>
                <a:cs typeface="Tahoma"/>
              </a:rPr>
              <a:t> </a:t>
            </a:r>
            <a:r>
              <a:rPr sz="1050" spc="-65" dirty="0">
                <a:latin typeface="Tahoma"/>
                <a:cs typeface="Tahoma"/>
              </a:rPr>
              <a:t>mayor</a:t>
            </a:r>
            <a:endParaRPr sz="1050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19860" y="1114397"/>
            <a:ext cx="3121025" cy="5201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marR="5080">
              <a:lnSpc>
                <a:spcPct val="102600"/>
              </a:lnSpc>
            </a:pPr>
            <a:r>
              <a:rPr sz="1050" spc="-85" dirty="0" err="1" smtClean="0">
                <a:latin typeface="Tahoma"/>
                <a:cs typeface="Tahoma"/>
              </a:rPr>
              <a:t>informaci</a:t>
            </a:r>
            <a:r>
              <a:rPr lang="es-UY" sz="1050" spc="-85" dirty="0" err="1" smtClean="0">
                <a:latin typeface="Tahoma"/>
                <a:cs typeface="Tahoma"/>
              </a:rPr>
              <a:t>ó</a:t>
            </a:r>
            <a:r>
              <a:rPr sz="1050" spc="-85" dirty="0" smtClean="0">
                <a:latin typeface="Tahoma"/>
                <a:cs typeface="Tahoma"/>
              </a:rPr>
              <a:t>n </a:t>
            </a:r>
            <a:r>
              <a:rPr sz="1050" spc="-70" dirty="0">
                <a:latin typeface="Tahoma"/>
                <a:cs typeface="Tahoma"/>
              </a:rPr>
              <a:t>de </a:t>
            </a:r>
            <a:r>
              <a:rPr sz="1050" spc="-40" dirty="0">
                <a:latin typeface="Tahoma"/>
                <a:cs typeface="Tahoma"/>
              </a:rPr>
              <a:t>los </a:t>
            </a:r>
            <a:r>
              <a:rPr sz="1050" spc="-45" dirty="0">
                <a:latin typeface="Tahoma"/>
                <a:cs typeface="Tahoma"/>
              </a:rPr>
              <a:t>conceptos </a:t>
            </a:r>
            <a:r>
              <a:rPr sz="1050" spc="-65" dirty="0">
                <a:latin typeface="Tahoma"/>
                <a:cs typeface="Tahoma"/>
              </a:rPr>
              <a:t>que </a:t>
            </a:r>
            <a:r>
              <a:rPr sz="1050" spc="-45" dirty="0">
                <a:latin typeface="Tahoma"/>
                <a:cs typeface="Tahoma"/>
              </a:rPr>
              <a:t>sustentan </a:t>
            </a:r>
            <a:r>
              <a:rPr sz="1050" spc="-40" dirty="0">
                <a:latin typeface="Tahoma"/>
                <a:cs typeface="Tahoma"/>
              </a:rPr>
              <a:t>las  </a:t>
            </a:r>
            <a:r>
              <a:rPr sz="1050" spc="-45" dirty="0">
                <a:latin typeface="Tahoma"/>
                <a:cs typeface="Tahoma"/>
              </a:rPr>
              <a:t>conclusiones</a:t>
            </a:r>
            <a:r>
              <a:rPr sz="1050" spc="15" dirty="0">
                <a:latin typeface="Tahoma"/>
                <a:cs typeface="Tahoma"/>
              </a:rPr>
              <a:t> </a:t>
            </a:r>
            <a:r>
              <a:rPr sz="1050" spc="-45" dirty="0">
                <a:latin typeface="Tahoma"/>
                <a:cs typeface="Tahoma"/>
              </a:rPr>
              <a:t>obtenidas</a:t>
            </a:r>
            <a:endParaRPr sz="1050" dirty="0">
              <a:latin typeface="Tahoma"/>
              <a:cs typeface="Tahoma"/>
            </a:endParaRPr>
          </a:p>
          <a:p>
            <a:pPr marL="144780" indent="-132080">
              <a:lnSpc>
                <a:spcPct val="100000"/>
              </a:lnSpc>
              <a:spcBef>
                <a:spcPts val="175"/>
              </a:spcBef>
              <a:buClr>
                <a:srgbClr val="3333B2"/>
              </a:buClr>
              <a:buSzPct val="95238"/>
              <a:buFont typeface="Arial"/>
              <a:buChar char="•"/>
              <a:tabLst>
                <a:tab pos="145415" algn="l"/>
              </a:tabLst>
            </a:pPr>
            <a:r>
              <a:rPr sz="1050" spc="-30" dirty="0">
                <a:latin typeface="Tahoma"/>
                <a:cs typeface="Tahoma"/>
              </a:rPr>
              <a:t>Futuros</a:t>
            </a:r>
            <a:r>
              <a:rPr sz="1050" spc="-25" dirty="0">
                <a:latin typeface="Tahoma"/>
                <a:cs typeface="Tahoma"/>
              </a:rPr>
              <a:t> </a:t>
            </a:r>
            <a:r>
              <a:rPr sz="1050" spc="-45" dirty="0">
                <a:latin typeface="Tahoma"/>
                <a:cs typeface="Tahoma"/>
              </a:rPr>
              <a:t>trabajos:</a:t>
            </a:r>
            <a:endParaRPr sz="1050" dirty="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01698" y="1670456"/>
            <a:ext cx="283908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0335" indent="-127635">
              <a:lnSpc>
                <a:spcPct val="100000"/>
              </a:lnSpc>
              <a:buClr>
                <a:srgbClr val="3333B2"/>
              </a:buClr>
              <a:buSzPct val="90000"/>
              <a:buFont typeface="Arial"/>
              <a:buChar char="•"/>
              <a:tabLst>
                <a:tab pos="140970" algn="l"/>
              </a:tabLst>
            </a:pPr>
            <a:r>
              <a:rPr sz="1000" spc="-25" dirty="0">
                <a:latin typeface="Tahoma"/>
                <a:cs typeface="Tahoma"/>
              </a:rPr>
              <a:t>Actualmente </a:t>
            </a:r>
            <a:r>
              <a:rPr sz="1000" spc="-75" dirty="0">
                <a:latin typeface="Tahoma"/>
                <a:cs typeface="Tahoma"/>
              </a:rPr>
              <a:t>se </a:t>
            </a:r>
            <a:r>
              <a:rPr sz="1000" spc="-145" dirty="0" err="1" smtClean="0">
                <a:latin typeface="Tahoma"/>
                <a:cs typeface="Tahoma"/>
              </a:rPr>
              <a:t>est</a:t>
            </a:r>
            <a:r>
              <a:rPr lang="es-UY" sz="1000" spc="-145" dirty="0" smtClean="0">
                <a:latin typeface="Tahoma"/>
                <a:cs typeface="Tahoma"/>
              </a:rPr>
              <a:t>á</a:t>
            </a:r>
            <a:r>
              <a:rPr sz="1000" spc="-145" dirty="0" smtClean="0">
                <a:latin typeface="Tahoma"/>
                <a:cs typeface="Tahoma"/>
              </a:rPr>
              <a:t> </a:t>
            </a:r>
            <a:r>
              <a:rPr sz="1000" spc="-45" dirty="0">
                <a:latin typeface="Tahoma"/>
                <a:cs typeface="Tahoma"/>
              </a:rPr>
              <a:t>comparando </a:t>
            </a:r>
            <a:r>
              <a:rPr sz="1000" spc="-40" dirty="0">
                <a:latin typeface="Tahoma"/>
                <a:cs typeface="Tahoma"/>
              </a:rPr>
              <a:t>el </a:t>
            </a:r>
            <a:r>
              <a:rPr sz="1000" spc="-110" dirty="0" smtClean="0">
                <a:latin typeface="Tahoma"/>
                <a:cs typeface="Tahoma"/>
              </a:rPr>
              <a:t>c</a:t>
            </a:r>
            <a:r>
              <a:rPr lang="es-UY" sz="1000" spc="-110" dirty="0" err="1" smtClean="0">
                <a:latin typeface="Tahoma"/>
                <a:cs typeface="Tahoma"/>
              </a:rPr>
              <a:t>ó</a:t>
            </a:r>
            <a:r>
              <a:rPr sz="1000" spc="-110" dirty="0" err="1" smtClean="0">
                <a:latin typeface="Tahoma"/>
                <a:cs typeface="Tahoma"/>
              </a:rPr>
              <a:t>digo</a:t>
            </a:r>
            <a:r>
              <a:rPr sz="1000" spc="-135" dirty="0" smtClean="0">
                <a:latin typeface="Tahoma"/>
                <a:cs typeface="Tahoma"/>
              </a:rPr>
              <a:t> </a:t>
            </a:r>
            <a:r>
              <a:rPr sz="1000" spc="-35" dirty="0">
                <a:latin typeface="Tahoma"/>
                <a:cs typeface="Tahoma"/>
              </a:rPr>
              <a:t>obtenido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29485" y="1822284"/>
            <a:ext cx="271145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000" spc="-40" dirty="0">
                <a:latin typeface="Tahoma"/>
                <a:cs typeface="Tahoma"/>
              </a:rPr>
              <a:t>con </a:t>
            </a:r>
            <a:r>
              <a:rPr sz="1000" spc="-35" dirty="0">
                <a:latin typeface="Tahoma"/>
                <a:cs typeface="Tahoma"/>
              </a:rPr>
              <a:t>los </a:t>
            </a:r>
            <a:r>
              <a:rPr sz="1000" spc="-45" dirty="0">
                <a:latin typeface="Tahoma"/>
                <a:cs typeface="Tahoma"/>
              </a:rPr>
              <a:t>desarrollos </a:t>
            </a:r>
            <a:r>
              <a:rPr sz="1000" spc="-35" dirty="0">
                <a:latin typeface="Tahoma"/>
                <a:cs typeface="Tahoma"/>
              </a:rPr>
              <a:t>realizados </a:t>
            </a:r>
            <a:r>
              <a:rPr sz="1000" spc="-65" dirty="0">
                <a:latin typeface="Tahoma"/>
                <a:cs typeface="Tahoma"/>
              </a:rPr>
              <a:t>en </a:t>
            </a:r>
            <a:r>
              <a:rPr sz="1000" spc="20" dirty="0">
                <a:latin typeface="Tahoma"/>
                <a:cs typeface="Tahoma"/>
              </a:rPr>
              <a:t>R </a:t>
            </a:r>
            <a:r>
              <a:rPr sz="1000" spc="-45" dirty="0">
                <a:latin typeface="Tahoma"/>
                <a:cs typeface="Tahoma"/>
              </a:rPr>
              <a:t>(paquetes </a:t>
            </a:r>
            <a:r>
              <a:rPr sz="1000" spc="-30" dirty="0">
                <a:latin typeface="Tahoma"/>
                <a:cs typeface="Tahoma"/>
              </a:rPr>
              <a:t>coin,  </a:t>
            </a:r>
            <a:r>
              <a:rPr lang="en-US" sz="1000" spc="5" dirty="0" smtClean="0">
                <a:latin typeface="Tahoma"/>
                <a:cs typeface="Tahoma"/>
              </a:rPr>
              <a:t>N</a:t>
            </a:r>
            <a:r>
              <a:rPr sz="1000" spc="5" dirty="0" smtClean="0">
                <a:latin typeface="Tahoma"/>
                <a:cs typeface="Tahoma"/>
              </a:rPr>
              <a:t>SM3</a:t>
            </a:r>
            <a:r>
              <a:rPr sz="1000" spc="5" dirty="0">
                <a:latin typeface="Tahoma"/>
                <a:cs typeface="Tahoma"/>
              </a:rPr>
              <a:t>), </a:t>
            </a:r>
            <a:r>
              <a:rPr sz="1000" spc="-20" dirty="0">
                <a:latin typeface="Tahoma"/>
                <a:cs typeface="Tahoma"/>
              </a:rPr>
              <a:t>Mathematica,</a:t>
            </a:r>
            <a:r>
              <a:rPr sz="1000" spc="-10" dirty="0">
                <a:latin typeface="Tahoma"/>
                <a:cs typeface="Tahoma"/>
              </a:rPr>
              <a:t> </a:t>
            </a:r>
            <a:r>
              <a:rPr sz="1000" spc="-20" dirty="0">
                <a:latin typeface="Tahoma"/>
                <a:cs typeface="Tahoma"/>
              </a:rPr>
              <a:t>Java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01698" y="2125941"/>
            <a:ext cx="2839720" cy="242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0335" indent="-127635">
              <a:lnSpc>
                <a:spcPct val="100000"/>
              </a:lnSpc>
              <a:buClr>
                <a:srgbClr val="3333B2"/>
              </a:buClr>
              <a:buSzPct val="90000"/>
              <a:buFont typeface="Arial"/>
              <a:buChar char="•"/>
              <a:tabLst>
                <a:tab pos="140970" algn="l"/>
              </a:tabLst>
            </a:pPr>
            <a:r>
              <a:rPr sz="1000" spc="-50" dirty="0">
                <a:latin typeface="Tahoma"/>
                <a:cs typeface="Tahoma"/>
              </a:rPr>
              <a:t>Implementar  </a:t>
            </a:r>
            <a:r>
              <a:rPr sz="1000" spc="-45" dirty="0">
                <a:latin typeface="Tahoma"/>
                <a:cs typeface="Tahoma"/>
              </a:rPr>
              <a:t>un  paquete  </a:t>
            </a:r>
            <a:r>
              <a:rPr sz="1000" spc="-65" dirty="0">
                <a:latin typeface="Tahoma"/>
                <a:cs typeface="Tahoma"/>
              </a:rPr>
              <a:t>de  </a:t>
            </a:r>
            <a:r>
              <a:rPr sz="1000" spc="20" dirty="0">
                <a:latin typeface="Tahoma"/>
                <a:cs typeface="Tahoma"/>
              </a:rPr>
              <a:t>R  </a:t>
            </a:r>
            <a:r>
              <a:rPr sz="1000" spc="-40" dirty="0">
                <a:latin typeface="Tahoma"/>
                <a:cs typeface="Tahoma"/>
              </a:rPr>
              <a:t>con  el </a:t>
            </a:r>
            <a:r>
              <a:rPr sz="1000" spc="100" dirty="0">
                <a:latin typeface="Tahoma"/>
                <a:cs typeface="Tahoma"/>
              </a:rPr>
              <a:t> </a:t>
            </a:r>
            <a:r>
              <a:rPr sz="1000" spc="-40" dirty="0">
                <a:latin typeface="Tahoma"/>
                <a:cs typeface="Tahoma"/>
              </a:rPr>
              <a:t>desarrollo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29485" y="2277783"/>
            <a:ext cx="490855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35" dirty="0">
                <a:latin typeface="Tahoma"/>
                <a:cs typeface="Tahoma"/>
              </a:rPr>
              <a:t>realizado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  <p:transition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998" y="102590"/>
            <a:ext cx="832485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700"/>
              </a:lnSpc>
            </a:pP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Una </a:t>
            </a:r>
            <a:r>
              <a:rPr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reflexi</a:t>
            </a:r>
            <a:r>
              <a:rPr lang="es-UY"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ó</a:t>
            </a:r>
            <a:r>
              <a:rPr sz="600" spc="-30" dirty="0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n </a:t>
            </a:r>
            <a:r>
              <a:rPr sz="600" spc="-2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acerca </a:t>
            </a: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del 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uso de </a:t>
            </a:r>
            <a:r>
              <a:rPr sz="600" spc="-1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distribuciones  </a:t>
            </a:r>
            <a:r>
              <a:rPr sz="600" spc="-2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aproximadas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25908" y="447167"/>
            <a:ext cx="73025" cy="105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u="dbl" spc="-5" dirty="0">
                <a:latin typeface="Times New Roman"/>
                <a:cs typeface="Times New Roman"/>
              </a:rPr>
              <a:t> </a:t>
            </a:r>
            <a:r>
              <a:rPr sz="600" u="dbl" spc="70" dirty="0">
                <a:latin typeface="Times New Roman"/>
                <a:cs typeface="Times New Roman"/>
              </a:rPr>
              <a:t> 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343" y="452247"/>
            <a:ext cx="94551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6370" marR="5080" indent="-154305">
              <a:lnSpc>
                <a:spcPts val="700"/>
              </a:lnSpc>
            </a:pPr>
            <a:r>
              <a:rPr sz="600" spc="-10" dirty="0">
                <a:latin typeface="Arial"/>
                <a:cs typeface="Arial"/>
              </a:rPr>
              <a:t>*Carlos </a:t>
            </a:r>
            <a:r>
              <a:rPr sz="600" spc="-40" dirty="0" smtClean="0">
                <a:latin typeface="Arial"/>
                <a:cs typeface="Arial"/>
              </a:rPr>
              <a:t>L</a:t>
            </a:r>
            <a:r>
              <a:rPr lang="es-UY" sz="600" spc="-40" dirty="0" err="1" smtClean="0">
                <a:latin typeface="Arial"/>
                <a:cs typeface="Arial"/>
              </a:rPr>
              <a:t>ó</a:t>
            </a:r>
            <a:r>
              <a:rPr sz="600" spc="-40" dirty="0" err="1" smtClean="0">
                <a:latin typeface="Arial"/>
                <a:cs typeface="Arial"/>
              </a:rPr>
              <a:t>pez</a:t>
            </a:r>
            <a:r>
              <a:rPr sz="600" spc="-40" dirty="0" smtClean="0">
                <a:latin typeface="Arial"/>
                <a:cs typeface="Arial"/>
              </a:rPr>
              <a:t>-V</a:t>
            </a:r>
            <a:r>
              <a:rPr lang="es-UY" sz="600" spc="-40" dirty="0" smtClean="0">
                <a:latin typeface="Arial"/>
                <a:cs typeface="Arial"/>
              </a:rPr>
              <a:t>á</a:t>
            </a:r>
            <a:r>
              <a:rPr sz="600" spc="-40" dirty="0" err="1" smtClean="0">
                <a:latin typeface="Arial"/>
                <a:cs typeface="Arial"/>
              </a:rPr>
              <a:t>zquez</a:t>
            </a:r>
            <a:r>
              <a:rPr sz="600" spc="-40" dirty="0">
                <a:latin typeface="Arial"/>
                <a:cs typeface="Arial"/>
              </a:rPr>
              <a:t>. </a:t>
            </a:r>
            <a:r>
              <a:rPr sz="600" spc="80" dirty="0">
                <a:latin typeface="Arial"/>
                <a:cs typeface="Arial"/>
              </a:rPr>
              <a:t>**  </a:t>
            </a:r>
            <a:r>
              <a:rPr sz="600" spc="-10" dirty="0">
                <a:latin typeface="Arial"/>
                <a:cs typeface="Arial"/>
              </a:rPr>
              <a:t>Esther</a:t>
            </a:r>
            <a:r>
              <a:rPr sz="600" spc="-5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Hochsztain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60" y="758875"/>
            <a:ext cx="445134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UY" sz="600" spc="10" dirty="0" err="1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Introducció</a:t>
            </a:r>
            <a:r>
              <a:rPr sz="600" spc="-15" dirty="0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n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260" y="924217"/>
            <a:ext cx="73850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700"/>
              </a:lnSpc>
            </a:pPr>
            <a:r>
              <a:rPr sz="600" spc="-25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Uso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de </a:t>
            </a:r>
            <a:r>
              <a:rPr sz="600" spc="-1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distribuciones  </a:t>
            </a:r>
            <a:r>
              <a:rPr sz="600" spc="-2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aproximadas</a:t>
            </a:r>
            <a:endParaRPr sz="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260" y="1167968"/>
            <a:ext cx="554355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5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Estudio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de</a:t>
            </a:r>
            <a:r>
              <a:rPr sz="600" spc="5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caso</a:t>
            </a:r>
            <a:endParaRPr sz="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260" y="1328242"/>
            <a:ext cx="454659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25" dirty="0">
                <a:solidFill>
                  <a:srgbClr val="9494D7"/>
                </a:solidFill>
                <a:latin typeface="Arial"/>
                <a:cs typeface="Arial"/>
                <a:hlinkClick r:id="rId6" action="ppaction://hlinksldjump"/>
              </a:rPr>
              <a:t>Conclusiones</a:t>
            </a:r>
            <a:endParaRPr sz="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260" y="1488503"/>
            <a:ext cx="853440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15" dirty="0" err="1" smtClean="0">
                <a:solidFill>
                  <a:srgbClr val="3333B2"/>
                </a:solidFill>
                <a:latin typeface="Arial"/>
                <a:cs typeface="Arial"/>
                <a:hlinkClick r:id="rId7" action="ppaction://hlinksldjump"/>
              </a:rPr>
              <a:t>Bibliograf</a:t>
            </a:r>
            <a:r>
              <a:rPr lang="es-UY" sz="600" spc="-15" dirty="0" smtClean="0">
                <a:solidFill>
                  <a:srgbClr val="3333B2"/>
                </a:solidFill>
                <a:latin typeface="Arial"/>
                <a:cs typeface="Arial"/>
                <a:hlinkClick r:id="rId7" action="ppaction://hlinksldjump"/>
              </a:rPr>
              <a:t>í</a:t>
            </a:r>
            <a:r>
              <a:rPr sz="600" spc="-15" dirty="0" smtClean="0">
                <a:solidFill>
                  <a:srgbClr val="3333B2"/>
                </a:solidFill>
                <a:latin typeface="Arial"/>
                <a:cs typeface="Arial"/>
                <a:hlinkClick r:id="rId7" action="ppaction://hlinksldjump"/>
              </a:rPr>
              <a:t>a </a:t>
            </a:r>
            <a:r>
              <a:rPr sz="600" spc="-10" dirty="0">
                <a:solidFill>
                  <a:srgbClr val="3333B2"/>
                </a:solidFill>
                <a:latin typeface="Arial"/>
                <a:cs typeface="Arial"/>
                <a:hlinkClick r:id="rId7" action="ppaction://hlinksldjump"/>
              </a:rPr>
              <a:t>y</a:t>
            </a:r>
            <a:r>
              <a:rPr sz="600" spc="40" dirty="0">
                <a:solidFill>
                  <a:srgbClr val="3333B2"/>
                </a:solidFill>
                <a:latin typeface="Arial"/>
                <a:cs typeface="Arial"/>
                <a:hlinkClick r:id="rId7" action="ppaction://hlinksldjump"/>
              </a:rPr>
              <a:t> </a:t>
            </a:r>
            <a:r>
              <a:rPr sz="600" spc="-20" dirty="0">
                <a:solidFill>
                  <a:srgbClr val="3333B2"/>
                </a:solidFill>
                <a:latin typeface="Arial"/>
                <a:cs typeface="Arial"/>
                <a:hlinkClick r:id="rId7" action="ppaction://hlinksldjump"/>
              </a:rPr>
              <a:t>referencias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5908" y="1488503"/>
            <a:ext cx="73025" cy="105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u="dbl" spc="-5" dirty="0">
                <a:solidFill>
                  <a:srgbClr val="3333B2"/>
                </a:solidFill>
                <a:latin typeface="Times New Roman"/>
                <a:cs typeface="Times New Roman"/>
              </a:rPr>
              <a:t> </a:t>
            </a:r>
            <a:r>
              <a:rPr sz="600" u="dbl" spc="70" dirty="0">
                <a:solidFill>
                  <a:srgbClr val="3333B2"/>
                </a:solidFill>
                <a:latin typeface="Times New Roman"/>
                <a:cs typeface="Times New Roman"/>
              </a:rPr>
              <a:t> 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344508" y="89623"/>
            <a:ext cx="8674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80" dirty="0" err="1" smtClean="0"/>
              <a:t>Bibliograf</a:t>
            </a:r>
            <a:r>
              <a:rPr lang="es-UY" spc="-80" dirty="0" smtClean="0"/>
              <a:t>í</a:t>
            </a:r>
            <a:r>
              <a:rPr spc="-80" dirty="0" smtClean="0"/>
              <a:t>a</a:t>
            </a:r>
            <a:endParaRPr spc="-80" dirty="0"/>
          </a:p>
        </p:txBody>
      </p:sp>
      <p:sp>
        <p:nvSpPr>
          <p:cNvPr id="12" name="object 12"/>
          <p:cNvSpPr/>
          <p:nvPr/>
        </p:nvSpPr>
        <p:spPr>
          <a:xfrm>
            <a:off x="1225956" y="413618"/>
            <a:ext cx="101219" cy="13917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01870" y="413618"/>
            <a:ext cx="25304" cy="253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25956" y="413618"/>
            <a:ext cx="101600" cy="139700"/>
          </a:xfrm>
          <a:custGeom>
            <a:avLst/>
            <a:gdLst/>
            <a:ahLst/>
            <a:cxnLst/>
            <a:rect l="l" t="t" r="r" b="b"/>
            <a:pathLst>
              <a:path w="101600" h="139700">
                <a:moveTo>
                  <a:pt x="0" y="139174"/>
                </a:moveTo>
                <a:lnTo>
                  <a:pt x="101219" y="139174"/>
                </a:lnTo>
                <a:lnTo>
                  <a:pt x="101219" y="25304"/>
                </a:lnTo>
                <a:lnTo>
                  <a:pt x="75914" y="0"/>
                </a:lnTo>
                <a:lnTo>
                  <a:pt x="0" y="0"/>
                </a:lnTo>
                <a:lnTo>
                  <a:pt x="0" y="139174"/>
                </a:lnTo>
                <a:close/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38608" y="432597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262" y="0"/>
                </a:lnTo>
              </a:path>
            </a:pathLst>
          </a:custGeom>
          <a:ln w="5079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51261" y="451575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>
                <a:moveTo>
                  <a:pt x="0" y="0"/>
                </a:moveTo>
                <a:lnTo>
                  <a:pt x="50609" y="0"/>
                </a:lnTo>
              </a:path>
            </a:pathLst>
          </a:custGeom>
          <a:ln w="5079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51261" y="464227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>
                <a:moveTo>
                  <a:pt x="0" y="0"/>
                </a:moveTo>
                <a:lnTo>
                  <a:pt x="50609" y="0"/>
                </a:lnTo>
              </a:path>
            </a:pathLst>
          </a:custGeom>
          <a:ln w="5079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38608" y="483206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31" y="0"/>
                </a:lnTo>
              </a:path>
            </a:pathLst>
          </a:custGeom>
          <a:ln w="507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38608" y="495858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31" y="0"/>
                </a:lnTo>
              </a:path>
            </a:pathLst>
          </a:custGeom>
          <a:ln w="507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238608" y="508510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31" y="0"/>
                </a:lnTo>
              </a:path>
            </a:pathLst>
          </a:custGeom>
          <a:ln w="507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82892" y="480042"/>
            <a:ext cx="31635" cy="4428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01870" y="413618"/>
            <a:ext cx="25400" cy="25400"/>
          </a:xfrm>
          <a:custGeom>
            <a:avLst/>
            <a:gdLst/>
            <a:ahLst/>
            <a:cxnLst/>
            <a:rect l="l" t="t" r="r" b="b"/>
            <a:pathLst>
              <a:path w="25400" h="25400">
                <a:moveTo>
                  <a:pt x="25304" y="25304"/>
                </a:moveTo>
                <a:lnTo>
                  <a:pt x="0" y="25304"/>
                </a:lnTo>
                <a:lnTo>
                  <a:pt x="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421714" y="439422"/>
            <a:ext cx="3019425" cy="413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9900"/>
              </a:lnSpc>
              <a:tabLst>
                <a:tab pos="1709420" algn="l"/>
              </a:tabLst>
            </a:pPr>
            <a:r>
              <a:rPr sz="600" spc="-20" dirty="0">
                <a:latin typeface="Arial"/>
                <a:cs typeface="Arial"/>
              </a:rPr>
              <a:t>[[Gross  </a:t>
            </a:r>
            <a:r>
              <a:rPr sz="600" spc="5" dirty="0">
                <a:latin typeface="Arial"/>
                <a:cs typeface="Arial"/>
              </a:rPr>
              <a:t>et </a:t>
            </a:r>
            <a:r>
              <a:rPr sz="600" spc="-10" dirty="0">
                <a:latin typeface="Arial"/>
                <a:cs typeface="Arial"/>
              </a:rPr>
              <a:t>al.(2012)Gross, </a:t>
            </a:r>
            <a:r>
              <a:rPr sz="600" spc="-5" dirty="0">
                <a:latin typeface="Arial"/>
                <a:cs typeface="Arial"/>
              </a:rPr>
              <a:t>Mercer,</a:t>
            </a:r>
            <a:r>
              <a:rPr sz="600" spc="90" dirty="0">
                <a:latin typeface="Arial"/>
                <a:cs typeface="Arial"/>
              </a:rPr>
              <a:t> </a:t>
            </a:r>
            <a:r>
              <a:rPr sz="600" spc="-15" dirty="0">
                <a:latin typeface="Arial"/>
                <a:cs typeface="Arial"/>
              </a:rPr>
              <a:t>and</a:t>
            </a:r>
            <a:r>
              <a:rPr sz="600" spc="55" dirty="0">
                <a:latin typeface="Arial"/>
                <a:cs typeface="Arial"/>
              </a:rPr>
              <a:t> </a:t>
            </a:r>
            <a:r>
              <a:rPr sz="600" spc="10" dirty="0">
                <a:latin typeface="Arial"/>
                <a:cs typeface="Arial"/>
              </a:rPr>
              <a:t>Lin]	</a:t>
            </a:r>
            <a:r>
              <a:rPr sz="600" dirty="0">
                <a:latin typeface="Arial"/>
                <a:cs typeface="Arial"/>
              </a:rPr>
              <a:t>]</a:t>
            </a:r>
            <a:r>
              <a:rPr sz="600" dirty="0">
                <a:solidFill>
                  <a:srgbClr val="3333B2"/>
                </a:solidFill>
                <a:latin typeface="Arial"/>
                <a:cs typeface="Arial"/>
              </a:rPr>
              <a:t>Michael </a:t>
            </a:r>
            <a:r>
              <a:rPr sz="600" spc="65" dirty="0">
                <a:solidFill>
                  <a:srgbClr val="3333B2"/>
                </a:solidFill>
                <a:latin typeface="Arial"/>
                <a:cs typeface="Arial"/>
              </a:rPr>
              <a:t>T </a:t>
            </a:r>
            <a:r>
              <a:rPr sz="600" spc="-25" dirty="0">
                <a:solidFill>
                  <a:srgbClr val="3333B2"/>
                </a:solidFill>
                <a:latin typeface="Arial"/>
                <a:cs typeface="Arial"/>
              </a:rPr>
              <a:t>Gross, </a:t>
            </a:r>
            <a:r>
              <a:rPr sz="600" spc="10" dirty="0">
                <a:solidFill>
                  <a:srgbClr val="3333B2"/>
                </a:solidFill>
                <a:latin typeface="Arial"/>
                <a:cs typeface="Arial"/>
              </a:rPr>
              <a:t>Vicki </a:t>
            </a:r>
            <a:r>
              <a:rPr sz="600" spc="-50" dirty="0">
                <a:solidFill>
                  <a:srgbClr val="3333B2"/>
                </a:solidFill>
                <a:latin typeface="Arial"/>
                <a:cs typeface="Arial"/>
              </a:rPr>
              <a:t>S </a:t>
            </a:r>
            <a:r>
              <a:rPr sz="600" spc="-5" dirty="0">
                <a:solidFill>
                  <a:srgbClr val="3333B2"/>
                </a:solidFill>
                <a:latin typeface="Arial"/>
                <a:cs typeface="Arial"/>
              </a:rPr>
              <a:t> Mercer,</a:t>
            </a:r>
            <a:r>
              <a:rPr sz="600" spc="30" dirty="0">
                <a:solidFill>
                  <a:srgbClr val="3333B2"/>
                </a:solidFill>
                <a:latin typeface="Arial"/>
                <a:cs typeface="Arial"/>
              </a:rPr>
              <a:t> </a:t>
            </a:r>
            <a:r>
              <a:rPr sz="600" spc="-15" dirty="0">
                <a:solidFill>
                  <a:srgbClr val="3333B2"/>
                </a:solidFill>
                <a:latin typeface="Arial"/>
                <a:cs typeface="Arial"/>
              </a:rPr>
              <a:t>and </a:t>
            </a:r>
            <a:r>
              <a:rPr sz="600" spc="-10" dirty="0">
                <a:solidFill>
                  <a:srgbClr val="3333B2"/>
                </a:solidFill>
                <a:latin typeface="Arial"/>
                <a:cs typeface="Arial"/>
              </a:rPr>
              <a:t> </a:t>
            </a:r>
            <a:r>
              <a:rPr sz="600" spc="-20" dirty="0">
                <a:solidFill>
                  <a:srgbClr val="3333B2"/>
                </a:solidFill>
                <a:latin typeface="Arial"/>
                <a:cs typeface="Arial"/>
              </a:rPr>
              <a:t>Feng-Chang </a:t>
            </a:r>
            <a:r>
              <a:rPr sz="600" spc="5" dirty="0">
                <a:solidFill>
                  <a:srgbClr val="3333B2"/>
                </a:solidFill>
                <a:latin typeface="Arial"/>
                <a:cs typeface="Arial"/>
              </a:rPr>
              <a:t>Lin.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ts val="685"/>
              </a:lnSpc>
            </a:pPr>
            <a:r>
              <a:rPr sz="600" spc="-10" dirty="0">
                <a:latin typeface="Arial"/>
                <a:cs typeface="Arial"/>
              </a:rPr>
              <a:t>Effects </a:t>
            </a:r>
            <a:r>
              <a:rPr sz="600" spc="5" dirty="0">
                <a:latin typeface="Arial"/>
                <a:cs typeface="Arial"/>
              </a:rPr>
              <a:t>of </a:t>
            </a:r>
            <a:r>
              <a:rPr sz="600" spc="15" dirty="0">
                <a:latin typeface="Arial"/>
                <a:cs typeface="Arial"/>
              </a:rPr>
              <a:t>foot </a:t>
            </a:r>
            <a:r>
              <a:rPr sz="600" spc="-20" dirty="0">
                <a:latin typeface="Arial"/>
                <a:cs typeface="Arial"/>
              </a:rPr>
              <a:t>orthoses </a:t>
            </a:r>
            <a:r>
              <a:rPr sz="600" spc="-15" dirty="0">
                <a:latin typeface="Arial"/>
                <a:cs typeface="Arial"/>
              </a:rPr>
              <a:t>on </a:t>
            </a:r>
            <a:r>
              <a:rPr sz="600" spc="-20" dirty="0">
                <a:latin typeface="Arial"/>
                <a:cs typeface="Arial"/>
              </a:rPr>
              <a:t>balance </a:t>
            </a:r>
            <a:r>
              <a:rPr sz="600" spc="5" dirty="0">
                <a:latin typeface="Arial"/>
                <a:cs typeface="Arial"/>
              </a:rPr>
              <a:t>in </a:t>
            </a:r>
            <a:r>
              <a:rPr sz="600" spc="-10" dirty="0">
                <a:latin typeface="Arial"/>
                <a:cs typeface="Arial"/>
              </a:rPr>
              <a:t>older  </a:t>
            </a:r>
            <a:r>
              <a:rPr sz="600" spc="95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adults.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ts val="710"/>
              </a:lnSpc>
            </a:pPr>
            <a:r>
              <a:rPr sz="600" i="1" spc="-45" dirty="0">
                <a:solidFill>
                  <a:srgbClr val="7A7ACD"/>
                </a:solidFill>
                <a:latin typeface="Lucida Sans"/>
                <a:cs typeface="Lucida Sans"/>
              </a:rPr>
              <a:t>journal </a:t>
            </a:r>
            <a:r>
              <a:rPr sz="600" i="1" spc="-30" dirty="0">
                <a:solidFill>
                  <a:srgbClr val="7A7ACD"/>
                </a:solidFill>
                <a:latin typeface="Lucida Sans"/>
                <a:cs typeface="Lucida Sans"/>
              </a:rPr>
              <a:t>of </a:t>
            </a:r>
            <a:r>
              <a:rPr sz="600" i="1" spc="-40" dirty="0">
                <a:solidFill>
                  <a:srgbClr val="7A7ACD"/>
                </a:solidFill>
                <a:latin typeface="Lucida Sans"/>
                <a:cs typeface="Lucida Sans"/>
              </a:rPr>
              <a:t>orthopaedic </a:t>
            </a:r>
            <a:r>
              <a:rPr sz="600" i="1" spc="60" dirty="0">
                <a:solidFill>
                  <a:srgbClr val="7A7ACD"/>
                </a:solidFill>
                <a:latin typeface="Lucida Sans"/>
                <a:cs typeface="Lucida Sans"/>
              </a:rPr>
              <a:t>&amp; </a:t>
            </a:r>
            <a:r>
              <a:rPr sz="600" i="1" spc="-40" dirty="0">
                <a:solidFill>
                  <a:srgbClr val="7A7ACD"/>
                </a:solidFill>
                <a:latin typeface="Lucida Sans"/>
                <a:cs typeface="Lucida Sans"/>
              </a:rPr>
              <a:t>sports physical therapy</a:t>
            </a:r>
            <a:r>
              <a:rPr sz="600" spc="-40" dirty="0">
                <a:solidFill>
                  <a:srgbClr val="7A7ACD"/>
                </a:solidFill>
                <a:latin typeface="Arial"/>
                <a:cs typeface="Arial"/>
              </a:rPr>
              <a:t>,  </a:t>
            </a:r>
            <a:r>
              <a:rPr sz="600" spc="-5" dirty="0">
                <a:solidFill>
                  <a:srgbClr val="7A7ACD"/>
                </a:solidFill>
                <a:latin typeface="Arial"/>
                <a:cs typeface="Arial"/>
              </a:rPr>
              <a:t>42(7):649–657, </a:t>
            </a:r>
            <a:r>
              <a:rPr sz="600" spc="145" dirty="0">
                <a:solidFill>
                  <a:srgbClr val="7A7ACD"/>
                </a:solidFill>
                <a:latin typeface="Arial"/>
                <a:cs typeface="Arial"/>
              </a:rPr>
              <a:t> </a:t>
            </a:r>
            <a:r>
              <a:rPr sz="600" spc="-15" dirty="0">
                <a:solidFill>
                  <a:srgbClr val="7A7ACD"/>
                </a:solidFill>
                <a:latin typeface="Arial"/>
                <a:cs typeface="Arial"/>
              </a:rPr>
              <a:t>2012.</a:t>
            </a:r>
            <a:endParaRPr sz="6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225956" y="864900"/>
            <a:ext cx="101219" cy="13917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301870" y="864900"/>
            <a:ext cx="25304" cy="253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225956" y="864900"/>
            <a:ext cx="101600" cy="139700"/>
          </a:xfrm>
          <a:custGeom>
            <a:avLst/>
            <a:gdLst/>
            <a:ahLst/>
            <a:cxnLst/>
            <a:rect l="l" t="t" r="r" b="b"/>
            <a:pathLst>
              <a:path w="101600" h="139700">
                <a:moveTo>
                  <a:pt x="0" y="139174"/>
                </a:moveTo>
                <a:lnTo>
                  <a:pt x="101219" y="139174"/>
                </a:lnTo>
                <a:lnTo>
                  <a:pt x="101219" y="25304"/>
                </a:lnTo>
                <a:lnTo>
                  <a:pt x="75914" y="0"/>
                </a:lnTo>
                <a:lnTo>
                  <a:pt x="0" y="0"/>
                </a:lnTo>
                <a:lnTo>
                  <a:pt x="0" y="139174"/>
                </a:lnTo>
                <a:close/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238608" y="883879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262" y="0"/>
                </a:lnTo>
              </a:path>
            </a:pathLst>
          </a:custGeom>
          <a:ln w="5079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251261" y="902857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>
                <a:moveTo>
                  <a:pt x="0" y="0"/>
                </a:moveTo>
                <a:lnTo>
                  <a:pt x="50609" y="0"/>
                </a:lnTo>
              </a:path>
            </a:pathLst>
          </a:custGeom>
          <a:ln w="5079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51261" y="915509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>
                <a:moveTo>
                  <a:pt x="0" y="0"/>
                </a:moveTo>
                <a:lnTo>
                  <a:pt x="50609" y="0"/>
                </a:lnTo>
              </a:path>
            </a:pathLst>
          </a:custGeom>
          <a:ln w="5079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38608" y="934488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31" y="0"/>
                </a:lnTo>
              </a:path>
            </a:pathLst>
          </a:custGeom>
          <a:ln w="507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238608" y="947140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31" y="0"/>
                </a:lnTo>
              </a:path>
            </a:pathLst>
          </a:custGeom>
          <a:ln w="507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38608" y="959792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31" y="0"/>
                </a:lnTo>
              </a:path>
            </a:pathLst>
          </a:custGeom>
          <a:ln w="507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238608" y="972444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31" y="0"/>
                </a:lnTo>
              </a:path>
            </a:pathLst>
          </a:custGeom>
          <a:ln w="507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282892" y="931323"/>
            <a:ext cx="31635" cy="4428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301870" y="864900"/>
            <a:ext cx="25400" cy="25400"/>
          </a:xfrm>
          <a:custGeom>
            <a:avLst/>
            <a:gdLst/>
            <a:ahLst/>
            <a:cxnLst/>
            <a:rect l="l" t="t" r="r" b="b"/>
            <a:pathLst>
              <a:path w="25400" h="25400">
                <a:moveTo>
                  <a:pt x="25304" y="25304"/>
                </a:moveTo>
                <a:lnTo>
                  <a:pt x="0" y="25304"/>
                </a:lnTo>
                <a:lnTo>
                  <a:pt x="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225908" y="908900"/>
            <a:ext cx="3215005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u="sng" spc="-5" dirty="0">
                <a:solidFill>
                  <a:srgbClr val="7A7ACD"/>
                </a:solidFill>
                <a:latin typeface="Times New Roman"/>
                <a:cs typeface="Times New Roman"/>
              </a:rPr>
              <a:t>    </a:t>
            </a:r>
            <a:r>
              <a:rPr sz="600" u="sng" spc="-30" dirty="0">
                <a:solidFill>
                  <a:srgbClr val="7A7ACD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7A7ACD"/>
                </a:solidFill>
                <a:latin typeface="Times New Roman"/>
                <a:cs typeface="Times New Roman"/>
              </a:rPr>
              <a:t>    </a:t>
            </a:r>
            <a:r>
              <a:rPr sz="600" spc="65" dirty="0">
                <a:solidFill>
                  <a:srgbClr val="7A7ACD"/>
                </a:solidFill>
                <a:latin typeface="Times New Roman"/>
                <a:cs typeface="Times New Roman"/>
              </a:rPr>
              <a:t> </a:t>
            </a:r>
            <a:r>
              <a:rPr sz="600" spc="-15" dirty="0">
                <a:solidFill>
                  <a:srgbClr val="7A7ACD"/>
                </a:solidFill>
                <a:latin typeface="Arial"/>
                <a:cs typeface="Arial"/>
              </a:rPr>
              <a:t>[[Cechanowicz   </a:t>
            </a:r>
            <a:r>
              <a:rPr sz="600" spc="5" dirty="0">
                <a:solidFill>
                  <a:srgbClr val="7A7ACD"/>
                </a:solidFill>
                <a:latin typeface="Arial"/>
                <a:cs typeface="Arial"/>
              </a:rPr>
              <a:t>et  </a:t>
            </a:r>
            <a:r>
              <a:rPr sz="600" spc="-10" dirty="0">
                <a:solidFill>
                  <a:srgbClr val="7A7ACD"/>
                </a:solidFill>
                <a:latin typeface="Arial"/>
                <a:cs typeface="Arial"/>
              </a:rPr>
              <a:t>al.(2014)Cechanowicz, </a:t>
            </a:r>
            <a:r>
              <a:rPr sz="600" spc="145" dirty="0">
                <a:solidFill>
                  <a:srgbClr val="7A7ACD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7A7ACD"/>
                </a:solidFill>
                <a:latin typeface="Arial"/>
                <a:cs typeface="Arial"/>
              </a:rPr>
              <a:t>Gutwin,  </a:t>
            </a:r>
            <a:r>
              <a:rPr sz="600" spc="-5" dirty="0">
                <a:solidFill>
                  <a:srgbClr val="7A7ACD"/>
                </a:solidFill>
                <a:latin typeface="Arial"/>
                <a:cs typeface="Arial"/>
              </a:rPr>
              <a:t>Bateman,   </a:t>
            </a:r>
            <a:r>
              <a:rPr sz="600" spc="5" dirty="0">
                <a:solidFill>
                  <a:srgbClr val="7A7ACD"/>
                </a:solidFill>
                <a:latin typeface="Arial"/>
                <a:cs typeface="Arial"/>
              </a:rPr>
              <a:t>Mandryk,  </a:t>
            </a:r>
            <a:r>
              <a:rPr sz="600" spc="-15" dirty="0">
                <a:solidFill>
                  <a:srgbClr val="7A7ACD"/>
                </a:solidFill>
                <a:latin typeface="Arial"/>
                <a:cs typeface="Arial"/>
              </a:rPr>
              <a:t>and </a:t>
            </a:r>
            <a:r>
              <a:rPr sz="600" spc="100" dirty="0">
                <a:solidFill>
                  <a:srgbClr val="7A7ACD"/>
                </a:solidFill>
                <a:latin typeface="Arial"/>
                <a:cs typeface="Arial"/>
              </a:rPr>
              <a:t> </a:t>
            </a:r>
            <a:r>
              <a:rPr sz="600" spc="-20" dirty="0">
                <a:solidFill>
                  <a:srgbClr val="7A7ACD"/>
                </a:solidFill>
                <a:latin typeface="Arial"/>
                <a:cs typeface="Arial"/>
              </a:rPr>
              <a:t>Stavness]</a:t>
            </a:r>
            <a:endParaRPr sz="6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225956" y="1468798"/>
            <a:ext cx="101219" cy="13917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301870" y="1468798"/>
            <a:ext cx="25304" cy="253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225956" y="1468798"/>
            <a:ext cx="101600" cy="139700"/>
          </a:xfrm>
          <a:custGeom>
            <a:avLst/>
            <a:gdLst/>
            <a:ahLst/>
            <a:cxnLst/>
            <a:rect l="l" t="t" r="r" b="b"/>
            <a:pathLst>
              <a:path w="101600" h="139700">
                <a:moveTo>
                  <a:pt x="0" y="139174"/>
                </a:moveTo>
                <a:lnTo>
                  <a:pt x="101219" y="139174"/>
                </a:lnTo>
                <a:lnTo>
                  <a:pt x="101219" y="25304"/>
                </a:lnTo>
                <a:lnTo>
                  <a:pt x="75914" y="0"/>
                </a:lnTo>
                <a:lnTo>
                  <a:pt x="0" y="0"/>
                </a:lnTo>
                <a:lnTo>
                  <a:pt x="0" y="139174"/>
                </a:lnTo>
                <a:close/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238608" y="1487776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262" y="0"/>
                </a:lnTo>
              </a:path>
            </a:pathLst>
          </a:custGeom>
          <a:ln w="5079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251261" y="1506755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>
                <a:moveTo>
                  <a:pt x="0" y="0"/>
                </a:moveTo>
                <a:lnTo>
                  <a:pt x="50609" y="0"/>
                </a:lnTo>
              </a:path>
            </a:pathLst>
          </a:custGeom>
          <a:ln w="5079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51261" y="1519407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>
                <a:moveTo>
                  <a:pt x="0" y="0"/>
                </a:moveTo>
                <a:lnTo>
                  <a:pt x="50609" y="0"/>
                </a:lnTo>
              </a:path>
            </a:pathLst>
          </a:custGeom>
          <a:ln w="5079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38608" y="1538385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31" y="0"/>
                </a:lnTo>
              </a:path>
            </a:pathLst>
          </a:custGeom>
          <a:ln w="507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238608" y="1551038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31" y="0"/>
                </a:lnTo>
              </a:path>
            </a:pathLst>
          </a:custGeom>
          <a:ln w="507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282892" y="1535221"/>
            <a:ext cx="31635" cy="4428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301870" y="1468798"/>
            <a:ext cx="25400" cy="25400"/>
          </a:xfrm>
          <a:custGeom>
            <a:avLst/>
            <a:gdLst/>
            <a:ahLst/>
            <a:cxnLst/>
            <a:rect l="l" t="t" r="r" b="b"/>
            <a:pathLst>
              <a:path w="25400" h="25400">
                <a:moveTo>
                  <a:pt x="25304" y="25304"/>
                </a:moveTo>
                <a:lnTo>
                  <a:pt x="0" y="25304"/>
                </a:lnTo>
                <a:lnTo>
                  <a:pt x="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1421714" y="1091908"/>
            <a:ext cx="3019425" cy="815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36830">
              <a:lnSpc>
                <a:spcPts val="700"/>
              </a:lnSpc>
            </a:pPr>
            <a:r>
              <a:rPr sz="600" spc="-15" dirty="0">
                <a:solidFill>
                  <a:srgbClr val="7A7ACD"/>
                </a:solidFill>
                <a:latin typeface="Arial"/>
                <a:cs typeface="Arial"/>
              </a:rPr>
              <a:t>]</a:t>
            </a:r>
            <a:r>
              <a:rPr sz="600" spc="-15" dirty="0">
                <a:solidFill>
                  <a:srgbClr val="3333B2"/>
                </a:solidFill>
                <a:latin typeface="Arial"/>
                <a:cs typeface="Arial"/>
              </a:rPr>
              <a:t>Jared </a:t>
            </a:r>
            <a:r>
              <a:rPr sz="600" spc="-20" dirty="0">
                <a:solidFill>
                  <a:srgbClr val="3333B2"/>
                </a:solidFill>
                <a:latin typeface="Arial"/>
                <a:cs typeface="Arial"/>
              </a:rPr>
              <a:t>E Cechanowicz, </a:t>
            </a:r>
            <a:r>
              <a:rPr sz="600" spc="-15" dirty="0">
                <a:solidFill>
                  <a:srgbClr val="3333B2"/>
                </a:solidFill>
                <a:latin typeface="Arial"/>
                <a:cs typeface="Arial"/>
              </a:rPr>
              <a:t>Carl </a:t>
            </a:r>
            <a:r>
              <a:rPr sz="600" dirty="0">
                <a:solidFill>
                  <a:srgbClr val="3333B2"/>
                </a:solidFill>
                <a:latin typeface="Arial"/>
                <a:cs typeface="Arial"/>
              </a:rPr>
              <a:t>Gutwin, </a:t>
            </a:r>
            <a:r>
              <a:rPr sz="600" spc="5" dirty="0">
                <a:solidFill>
                  <a:srgbClr val="3333B2"/>
                </a:solidFill>
                <a:latin typeface="Arial"/>
                <a:cs typeface="Arial"/>
              </a:rPr>
              <a:t>Scott </a:t>
            </a:r>
            <a:r>
              <a:rPr sz="600" spc="-5" dirty="0">
                <a:solidFill>
                  <a:srgbClr val="3333B2"/>
                </a:solidFill>
                <a:latin typeface="Arial"/>
                <a:cs typeface="Arial"/>
              </a:rPr>
              <a:t>Bateman, </a:t>
            </a:r>
            <a:r>
              <a:rPr sz="600" spc="-25" dirty="0">
                <a:solidFill>
                  <a:srgbClr val="3333B2"/>
                </a:solidFill>
                <a:latin typeface="Arial"/>
                <a:cs typeface="Arial"/>
              </a:rPr>
              <a:t>Regan </a:t>
            </a:r>
            <a:r>
              <a:rPr sz="600" spc="5" dirty="0">
                <a:solidFill>
                  <a:srgbClr val="3333B2"/>
                </a:solidFill>
                <a:latin typeface="Arial"/>
                <a:cs typeface="Arial"/>
              </a:rPr>
              <a:t>Mandryk, </a:t>
            </a:r>
            <a:r>
              <a:rPr sz="600" spc="-15" dirty="0">
                <a:solidFill>
                  <a:srgbClr val="3333B2"/>
                </a:solidFill>
                <a:latin typeface="Arial"/>
                <a:cs typeface="Arial"/>
              </a:rPr>
              <a:t>and </a:t>
            </a:r>
            <a:r>
              <a:rPr sz="600" spc="-10" dirty="0">
                <a:solidFill>
                  <a:srgbClr val="3333B2"/>
                </a:solidFill>
                <a:latin typeface="Arial"/>
                <a:cs typeface="Arial"/>
              </a:rPr>
              <a:t>Ian </a:t>
            </a:r>
            <a:r>
              <a:rPr sz="600" spc="-25" dirty="0">
                <a:solidFill>
                  <a:srgbClr val="3333B2"/>
                </a:solidFill>
                <a:latin typeface="Arial"/>
                <a:cs typeface="Arial"/>
              </a:rPr>
              <a:t>Stavness.  </a:t>
            </a:r>
            <a:r>
              <a:rPr sz="600" spc="-5" dirty="0">
                <a:latin typeface="Arial"/>
                <a:cs typeface="Arial"/>
              </a:rPr>
              <a:t>Improving </a:t>
            </a:r>
            <a:r>
              <a:rPr sz="600" spc="-20" dirty="0">
                <a:latin typeface="Arial"/>
                <a:cs typeface="Arial"/>
              </a:rPr>
              <a:t>player </a:t>
            </a:r>
            <a:r>
              <a:rPr sz="600" spc="-10" dirty="0">
                <a:latin typeface="Arial"/>
                <a:cs typeface="Arial"/>
              </a:rPr>
              <a:t>balancing </a:t>
            </a:r>
            <a:r>
              <a:rPr sz="600" spc="5" dirty="0">
                <a:latin typeface="Arial"/>
                <a:cs typeface="Arial"/>
              </a:rPr>
              <a:t>in </a:t>
            </a:r>
            <a:r>
              <a:rPr sz="600" spc="-10" dirty="0">
                <a:latin typeface="Arial"/>
                <a:cs typeface="Arial"/>
              </a:rPr>
              <a:t>racing </a:t>
            </a:r>
            <a:r>
              <a:rPr sz="600" spc="75" dirty="0">
                <a:latin typeface="Arial"/>
                <a:cs typeface="Arial"/>
              </a:rPr>
              <a:t> </a:t>
            </a:r>
            <a:r>
              <a:rPr sz="600" spc="-25" dirty="0">
                <a:latin typeface="Arial"/>
                <a:cs typeface="Arial"/>
              </a:rPr>
              <a:t>games.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ts val="665"/>
              </a:lnSpc>
            </a:pPr>
            <a:r>
              <a:rPr sz="600" dirty="0">
                <a:solidFill>
                  <a:srgbClr val="7A7ACD"/>
                </a:solidFill>
                <a:latin typeface="Arial"/>
                <a:cs typeface="Arial"/>
              </a:rPr>
              <a:t>In   </a:t>
            </a:r>
            <a:r>
              <a:rPr sz="600" i="1" spc="-30" dirty="0">
                <a:solidFill>
                  <a:srgbClr val="7A7ACD"/>
                </a:solidFill>
                <a:latin typeface="Lucida Sans"/>
                <a:cs typeface="Lucida Sans"/>
              </a:rPr>
              <a:t>Proceedings   of   the   </a:t>
            </a:r>
            <a:r>
              <a:rPr sz="600" i="1" spc="-40" dirty="0">
                <a:solidFill>
                  <a:srgbClr val="7A7ACD"/>
                </a:solidFill>
                <a:latin typeface="Lucida Sans"/>
                <a:cs typeface="Lucida Sans"/>
              </a:rPr>
              <a:t>first   </a:t>
            </a:r>
            <a:r>
              <a:rPr sz="600" i="1" spc="10" dirty="0">
                <a:solidFill>
                  <a:srgbClr val="7A7ACD"/>
                </a:solidFill>
                <a:latin typeface="Lucida Sans"/>
                <a:cs typeface="Lucida Sans"/>
              </a:rPr>
              <a:t>ACM  </a:t>
            </a:r>
            <a:r>
              <a:rPr sz="600" i="1" spc="5" dirty="0">
                <a:solidFill>
                  <a:srgbClr val="7A7ACD"/>
                </a:solidFill>
                <a:latin typeface="Lucida Sans"/>
                <a:cs typeface="Lucida Sans"/>
              </a:rPr>
              <a:t>SIGCHI  </a:t>
            </a:r>
            <a:r>
              <a:rPr sz="600" i="1" spc="-50" dirty="0">
                <a:solidFill>
                  <a:srgbClr val="7A7ACD"/>
                </a:solidFill>
                <a:latin typeface="Lucida Sans"/>
                <a:cs typeface="Lucida Sans"/>
              </a:rPr>
              <a:t>annual   </a:t>
            </a:r>
            <a:r>
              <a:rPr sz="600" i="1" spc="-45" dirty="0">
                <a:solidFill>
                  <a:srgbClr val="7A7ACD"/>
                </a:solidFill>
                <a:latin typeface="Lucida Sans"/>
                <a:cs typeface="Lucida Sans"/>
              </a:rPr>
              <a:t>symposium   </a:t>
            </a:r>
            <a:r>
              <a:rPr sz="600" i="1" spc="-35" dirty="0">
                <a:solidFill>
                  <a:srgbClr val="7A7ACD"/>
                </a:solidFill>
                <a:latin typeface="Lucida Sans"/>
                <a:cs typeface="Lucida Sans"/>
              </a:rPr>
              <a:t>on</a:t>
            </a:r>
            <a:r>
              <a:rPr sz="600" i="1" spc="75" dirty="0">
                <a:solidFill>
                  <a:srgbClr val="7A7ACD"/>
                </a:solidFill>
                <a:latin typeface="Lucida Sans"/>
                <a:cs typeface="Lucida Sans"/>
              </a:rPr>
              <a:t> </a:t>
            </a:r>
            <a:r>
              <a:rPr sz="600" i="1" spc="-45" dirty="0">
                <a:solidFill>
                  <a:srgbClr val="7A7ACD"/>
                </a:solidFill>
                <a:latin typeface="Lucida Sans"/>
                <a:cs typeface="Lucida Sans"/>
              </a:rPr>
              <a:t>Computer-human</a:t>
            </a:r>
            <a:endParaRPr sz="600">
              <a:latin typeface="Lucida Sans"/>
              <a:cs typeface="Lucida Sans"/>
            </a:endParaRPr>
          </a:p>
          <a:p>
            <a:pPr marL="12700">
              <a:lnSpc>
                <a:spcPts val="710"/>
              </a:lnSpc>
            </a:pPr>
            <a:r>
              <a:rPr sz="600" i="1" spc="-35" dirty="0">
                <a:solidFill>
                  <a:srgbClr val="7A7ACD"/>
                </a:solidFill>
                <a:latin typeface="Lucida Sans"/>
                <a:cs typeface="Lucida Sans"/>
              </a:rPr>
              <a:t>interaction in play</a:t>
            </a:r>
            <a:r>
              <a:rPr sz="600" spc="-35" dirty="0">
                <a:solidFill>
                  <a:srgbClr val="7A7ACD"/>
                </a:solidFill>
                <a:latin typeface="Arial"/>
                <a:cs typeface="Arial"/>
              </a:rPr>
              <a:t>,  pages  </a:t>
            </a:r>
            <a:r>
              <a:rPr sz="600" spc="-15" dirty="0">
                <a:solidFill>
                  <a:srgbClr val="7A7ACD"/>
                </a:solidFill>
                <a:latin typeface="Arial"/>
                <a:cs typeface="Arial"/>
              </a:rPr>
              <a:t>47–56. </a:t>
            </a:r>
            <a:r>
              <a:rPr sz="600" spc="5" dirty="0">
                <a:solidFill>
                  <a:srgbClr val="7A7ACD"/>
                </a:solidFill>
                <a:latin typeface="Arial"/>
                <a:cs typeface="Arial"/>
              </a:rPr>
              <a:t>ACM,</a:t>
            </a:r>
            <a:r>
              <a:rPr sz="600" spc="120" dirty="0">
                <a:solidFill>
                  <a:srgbClr val="7A7ACD"/>
                </a:solidFill>
                <a:latin typeface="Arial"/>
                <a:cs typeface="Arial"/>
              </a:rPr>
              <a:t> </a:t>
            </a:r>
            <a:r>
              <a:rPr sz="600" spc="-15" dirty="0">
                <a:solidFill>
                  <a:srgbClr val="7A7ACD"/>
                </a:solidFill>
                <a:latin typeface="Arial"/>
                <a:cs typeface="Arial"/>
              </a:rPr>
              <a:t>2014.</a:t>
            </a: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997075" algn="l"/>
              </a:tabLst>
            </a:pPr>
            <a:r>
              <a:rPr sz="600" spc="-10" dirty="0">
                <a:solidFill>
                  <a:srgbClr val="7A7ACD"/>
                </a:solidFill>
                <a:latin typeface="Arial"/>
                <a:cs typeface="Arial"/>
              </a:rPr>
              <a:t>[[de </a:t>
            </a:r>
            <a:r>
              <a:rPr sz="600" spc="-15" dirty="0">
                <a:solidFill>
                  <a:srgbClr val="7A7ACD"/>
                </a:solidFill>
                <a:latin typeface="Arial"/>
                <a:cs typeface="Arial"/>
              </a:rPr>
              <a:t>Juan</a:t>
            </a:r>
            <a:r>
              <a:rPr sz="600" spc="125" dirty="0">
                <a:solidFill>
                  <a:srgbClr val="7A7ACD"/>
                </a:solidFill>
                <a:latin typeface="Arial"/>
                <a:cs typeface="Arial"/>
              </a:rPr>
              <a:t> </a:t>
            </a:r>
            <a:r>
              <a:rPr sz="600" spc="-15" dirty="0">
                <a:solidFill>
                  <a:srgbClr val="7A7ACD"/>
                </a:solidFill>
                <a:latin typeface="Arial"/>
                <a:cs typeface="Arial"/>
              </a:rPr>
              <a:t>and</a:t>
            </a:r>
            <a:r>
              <a:rPr sz="600" spc="55" dirty="0">
                <a:solidFill>
                  <a:srgbClr val="7A7ACD"/>
                </a:solidFill>
                <a:latin typeface="Arial"/>
                <a:cs typeface="Arial"/>
              </a:rPr>
              <a:t> </a:t>
            </a:r>
            <a:r>
              <a:rPr sz="600" spc="10" dirty="0">
                <a:solidFill>
                  <a:srgbClr val="7A7ACD"/>
                </a:solidFill>
                <a:latin typeface="Arial"/>
                <a:cs typeface="Arial"/>
              </a:rPr>
              <a:t>Hewitt(2011)]	</a:t>
            </a:r>
            <a:r>
              <a:rPr sz="600" spc="-5" dirty="0">
                <a:solidFill>
                  <a:srgbClr val="7A7ACD"/>
                </a:solidFill>
                <a:latin typeface="Arial"/>
                <a:cs typeface="Arial"/>
              </a:rPr>
              <a:t>]</a:t>
            </a:r>
            <a:r>
              <a:rPr sz="600" spc="-5" dirty="0">
                <a:solidFill>
                  <a:srgbClr val="3333B2"/>
                </a:solidFill>
                <a:latin typeface="Arial"/>
                <a:cs typeface="Arial"/>
              </a:rPr>
              <a:t>Silvia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</a:rPr>
              <a:t>de </a:t>
            </a:r>
            <a:r>
              <a:rPr sz="600" spc="-15" dirty="0">
                <a:solidFill>
                  <a:srgbClr val="3333B2"/>
                </a:solidFill>
                <a:latin typeface="Arial"/>
                <a:cs typeface="Arial"/>
              </a:rPr>
              <a:t>Juan and </a:t>
            </a:r>
            <a:r>
              <a:rPr sz="600" spc="-5" dirty="0">
                <a:solidFill>
                  <a:srgbClr val="3333B2"/>
                </a:solidFill>
                <a:latin typeface="Arial"/>
                <a:cs typeface="Arial"/>
              </a:rPr>
              <a:t>J </a:t>
            </a:r>
            <a:r>
              <a:rPr sz="600" spc="90" dirty="0">
                <a:solidFill>
                  <a:srgbClr val="3333B2"/>
                </a:solidFill>
                <a:latin typeface="Arial"/>
                <a:cs typeface="Arial"/>
              </a:rPr>
              <a:t> </a:t>
            </a:r>
            <a:r>
              <a:rPr sz="600" spc="15" dirty="0">
                <a:solidFill>
                  <a:srgbClr val="3333B2"/>
                </a:solidFill>
                <a:latin typeface="Arial"/>
                <a:cs typeface="Arial"/>
              </a:rPr>
              <a:t>Hewitt.</a:t>
            </a:r>
            <a:endParaRPr sz="600">
              <a:latin typeface="Arial"/>
              <a:cs typeface="Arial"/>
            </a:endParaRPr>
          </a:p>
          <a:p>
            <a:pPr marL="12700" marR="5080">
              <a:lnSpc>
                <a:spcPts val="700"/>
              </a:lnSpc>
              <a:spcBef>
                <a:spcPts val="180"/>
              </a:spcBef>
            </a:pPr>
            <a:r>
              <a:rPr sz="600" spc="-10" dirty="0">
                <a:latin typeface="Arial"/>
                <a:cs typeface="Arial"/>
              </a:rPr>
              <a:t>Relative </a:t>
            </a:r>
            <a:r>
              <a:rPr sz="600" spc="-5" dirty="0">
                <a:latin typeface="Arial"/>
                <a:cs typeface="Arial"/>
              </a:rPr>
              <a:t>importance </a:t>
            </a:r>
            <a:r>
              <a:rPr sz="600" spc="5" dirty="0">
                <a:latin typeface="Arial"/>
                <a:cs typeface="Arial"/>
              </a:rPr>
              <a:t>of </a:t>
            </a:r>
            <a:r>
              <a:rPr sz="600" spc="-5" dirty="0">
                <a:latin typeface="Arial"/>
                <a:cs typeface="Arial"/>
              </a:rPr>
              <a:t>local </a:t>
            </a:r>
            <a:r>
              <a:rPr sz="600" spc="5" dirty="0">
                <a:latin typeface="Arial"/>
                <a:cs typeface="Arial"/>
              </a:rPr>
              <a:t>biotic </a:t>
            </a:r>
            <a:r>
              <a:rPr sz="600" spc="-15" dirty="0">
                <a:latin typeface="Arial"/>
                <a:cs typeface="Arial"/>
              </a:rPr>
              <a:t>and </a:t>
            </a:r>
            <a:r>
              <a:rPr sz="600" spc="-5" dirty="0">
                <a:latin typeface="Arial"/>
                <a:cs typeface="Arial"/>
              </a:rPr>
              <a:t>environmental factors </a:t>
            </a:r>
            <a:r>
              <a:rPr sz="600" spc="-30" dirty="0">
                <a:latin typeface="Arial"/>
                <a:cs typeface="Arial"/>
              </a:rPr>
              <a:t>versus </a:t>
            </a:r>
            <a:r>
              <a:rPr sz="600" spc="-10" dirty="0">
                <a:latin typeface="Arial"/>
                <a:cs typeface="Arial"/>
              </a:rPr>
              <a:t>regional </a:t>
            </a:r>
            <a:r>
              <a:rPr sz="600" spc="-5" dirty="0">
                <a:latin typeface="Arial"/>
                <a:cs typeface="Arial"/>
              </a:rPr>
              <a:t>factors </a:t>
            </a:r>
            <a:r>
              <a:rPr sz="600" spc="5" dirty="0">
                <a:latin typeface="Arial"/>
                <a:cs typeface="Arial"/>
              </a:rPr>
              <a:t>in  </a:t>
            </a:r>
            <a:r>
              <a:rPr sz="600" dirty="0">
                <a:latin typeface="Arial"/>
                <a:cs typeface="Arial"/>
              </a:rPr>
              <a:t>driving </a:t>
            </a:r>
            <a:r>
              <a:rPr sz="600" spc="-5" dirty="0">
                <a:latin typeface="Arial"/>
                <a:cs typeface="Arial"/>
              </a:rPr>
              <a:t>macrobenthic </a:t>
            </a:r>
            <a:r>
              <a:rPr sz="600" spc="-30" dirty="0">
                <a:latin typeface="Arial"/>
                <a:cs typeface="Arial"/>
              </a:rPr>
              <a:t>species  </a:t>
            </a:r>
            <a:r>
              <a:rPr sz="600" spc="-20" dirty="0">
                <a:latin typeface="Arial"/>
                <a:cs typeface="Arial"/>
              </a:rPr>
              <a:t>richness </a:t>
            </a:r>
            <a:r>
              <a:rPr sz="600" spc="5" dirty="0">
                <a:latin typeface="Arial"/>
                <a:cs typeface="Arial"/>
              </a:rPr>
              <a:t>in </a:t>
            </a:r>
            <a:r>
              <a:rPr sz="600" spc="10" dirty="0">
                <a:latin typeface="Arial"/>
                <a:cs typeface="Arial"/>
              </a:rPr>
              <a:t>intertidal</a:t>
            </a:r>
            <a:r>
              <a:rPr sz="600" spc="145" dirty="0">
                <a:latin typeface="Arial"/>
                <a:cs typeface="Arial"/>
              </a:rPr>
              <a:t> </a:t>
            </a:r>
            <a:r>
              <a:rPr sz="600" spc="-30" dirty="0">
                <a:latin typeface="Arial"/>
                <a:cs typeface="Arial"/>
              </a:rPr>
              <a:t>areas.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ts val="675"/>
              </a:lnSpc>
            </a:pPr>
            <a:r>
              <a:rPr sz="600" i="1" spc="-35" dirty="0">
                <a:solidFill>
                  <a:srgbClr val="7A7ACD"/>
                </a:solidFill>
                <a:latin typeface="Lucida Sans"/>
                <a:cs typeface="Lucida Sans"/>
              </a:rPr>
              <a:t>Marine </a:t>
            </a:r>
            <a:r>
              <a:rPr sz="600" i="1" spc="-20" dirty="0">
                <a:solidFill>
                  <a:srgbClr val="7A7ACD"/>
                </a:solidFill>
                <a:latin typeface="Lucida Sans"/>
                <a:cs typeface="Lucida Sans"/>
              </a:rPr>
              <a:t>Ecology </a:t>
            </a:r>
            <a:r>
              <a:rPr sz="600" i="1" spc="-40" dirty="0">
                <a:solidFill>
                  <a:srgbClr val="7A7ACD"/>
                </a:solidFill>
                <a:latin typeface="Lucida Sans"/>
                <a:cs typeface="Lucida Sans"/>
              </a:rPr>
              <a:t>Progress </a:t>
            </a:r>
            <a:r>
              <a:rPr sz="600" i="1" spc="-30" dirty="0">
                <a:solidFill>
                  <a:srgbClr val="7A7ACD"/>
                </a:solidFill>
                <a:latin typeface="Lucida Sans"/>
                <a:cs typeface="Lucida Sans"/>
              </a:rPr>
              <a:t>Series</a:t>
            </a:r>
            <a:r>
              <a:rPr sz="600" spc="-30" dirty="0">
                <a:solidFill>
                  <a:srgbClr val="7A7ACD"/>
                </a:solidFill>
                <a:latin typeface="Arial"/>
                <a:cs typeface="Arial"/>
              </a:rPr>
              <a:t>,  </a:t>
            </a:r>
            <a:r>
              <a:rPr sz="600" spc="-15" dirty="0">
                <a:solidFill>
                  <a:srgbClr val="7A7ACD"/>
                </a:solidFill>
                <a:latin typeface="Arial"/>
                <a:cs typeface="Arial"/>
              </a:rPr>
              <a:t>423:117–129, </a:t>
            </a:r>
            <a:r>
              <a:rPr sz="600" spc="20" dirty="0">
                <a:solidFill>
                  <a:srgbClr val="7A7ACD"/>
                </a:solidFill>
                <a:latin typeface="Arial"/>
                <a:cs typeface="Arial"/>
              </a:rPr>
              <a:t> </a:t>
            </a:r>
            <a:r>
              <a:rPr sz="600" spc="-15" dirty="0">
                <a:solidFill>
                  <a:srgbClr val="7A7ACD"/>
                </a:solidFill>
                <a:latin typeface="Arial"/>
                <a:cs typeface="Arial"/>
              </a:rPr>
              <a:t>2011.</a:t>
            </a:r>
            <a:endParaRPr sz="60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1225956" y="1915851"/>
            <a:ext cx="101219" cy="13917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301870" y="1915851"/>
            <a:ext cx="25304" cy="253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225956" y="1915851"/>
            <a:ext cx="101600" cy="139700"/>
          </a:xfrm>
          <a:custGeom>
            <a:avLst/>
            <a:gdLst/>
            <a:ahLst/>
            <a:cxnLst/>
            <a:rect l="l" t="t" r="r" b="b"/>
            <a:pathLst>
              <a:path w="101600" h="139700">
                <a:moveTo>
                  <a:pt x="0" y="139174"/>
                </a:moveTo>
                <a:lnTo>
                  <a:pt x="101219" y="139174"/>
                </a:lnTo>
                <a:lnTo>
                  <a:pt x="101219" y="25304"/>
                </a:lnTo>
                <a:lnTo>
                  <a:pt x="75914" y="0"/>
                </a:lnTo>
                <a:lnTo>
                  <a:pt x="0" y="0"/>
                </a:lnTo>
                <a:lnTo>
                  <a:pt x="0" y="139174"/>
                </a:lnTo>
                <a:close/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238608" y="1934829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262" y="0"/>
                </a:lnTo>
              </a:path>
            </a:pathLst>
          </a:custGeom>
          <a:ln w="5079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251261" y="1953807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>
                <a:moveTo>
                  <a:pt x="0" y="0"/>
                </a:moveTo>
                <a:lnTo>
                  <a:pt x="50609" y="0"/>
                </a:lnTo>
              </a:path>
            </a:pathLst>
          </a:custGeom>
          <a:ln w="5079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251261" y="1966460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>
                <a:moveTo>
                  <a:pt x="0" y="0"/>
                </a:moveTo>
                <a:lnTo>
                  <a:pt x="50609" y="0"/>
                </a:lnTo>
              </a:path>
            </a:pathLst>
          </a:custGeom>
          <a:ln w="5079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238608" y="1985438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31" y="0"/>
                </a:lnTo>
              </a:path>
            </a:pathLst>
          </a:custGeom>
          <a:ln w="507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238608" y="1998090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31" y="0"/>
                </a:lnTo>
              </a:path>
            </a:pathLst>
          </a:custGeom>
          <a:ln w="507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238608" y="2010742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31" y="0"/>
                </a:lnTo>
              </a:path>
            </a:pathLst>
          </a:custGeom>
          <a:ln w="507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238608" y="2023395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31" y="0"/>
                </a:lnTo>
              </a:path>
            </a:pathLst>
          </a:custGeom>
          <a:ln w="507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282892" y="1982274"/>
            <a:ext cx="31635" cy="4428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301870" y="1915851"/>
            <a:ext cx="25400" cy="25400"/>
          </a:xfrm>
          <a:custGeom>
            <a:avLst/>
            <a:gdLst/>
            <a:ahLst/>
            <a:cxnLst/>
            <a:rect l="l" t="t" r="r" b="b"/>
            <a:pathLst>
              <a:path w="25400" h="25400">
                <a:moveTo>
                  <a:pt x="25304" y="25304"/>
                </a:moveTo>
                <a:lnTo>
                  <a:pt x="0" y="25304"/>
                </a:lnTo>
                <a:lnTo>
                  <a:pt x="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225956" y="2367120"/>
            <a:ext cx="101219" cy="13917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301870" y="2367120"/>
            <a:ext cx="25304" cy="253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225956" y="2367120"/>
            <a:ext cx="101600" cy="139700"/>
          </a:xfrm>
          <a:custGeom>
            <a:avLst/>
            <a:gdLst/>
            <a:ahLst/>
            <a:cxnLst/>
            <a:rect l="l" t="t" r="r" b="b"/>
            <a:pathLst>
              <a:path w="101600" h="139700">
                <a:moveTo>
                  <a:pt x="0" y="139174"/>
                </a:moveTo>
                <a:lnTo>
                  <a:pt x="101219" y="139174"/>
                </a:lnTo>
                <a:lnTo>
                  <a:pt x="101219" y="25304"/>
                </a:lnTo>
                <a:lnTo>
                  <a:pt x="75914" y="0"/>
                </a:lnTo>
                <a:lnTo>
                  <a:pt x="0" y="0"/>
                </a:lnTo>
                <a:lnTo>
                  <a:pt x="0" y="139174"/>
                </a:lnTo>
                <a:close/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238608" y="2386098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262" y="0"/>
                </a:lnTo>
              </a:path>
            </a:pathLst>
          </a:custGeom>
          <a:ln w="5079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251261" y="2405076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>
                <a:moveTo>
                  <a:pt x="0" y="0"/>
                </a:moveTo>
                <a:lnTo>
                  <a:pt x="50609" y="0"/>
                </a:lnTo>
              </a:path>
            </a:pathLst>
          </a:custGeom>
          <a:ln w="5079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251261" y="2417729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>
                <a:moveTo>
                  <a:pt x="0" y="0"/>
                </a:moveTo>
                <a:lnTo>
                  <a:pt x="50609" y="0"/>
                </a:lnTo>
              </a:path>
            </a:pathLst>
          </a:custGeom>
          <a:ln w="5079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238608" y="2436707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31" y="0"/>
                </a:lnTo>
              </a:path>
            </a:pathLst>
          </a:custGeom>
          <a:ln w="507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238608" y="2449359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31" y="0"/>
                </a:lnTo>
              </a:path>
            </a:pathLst>
          </a:custGeom>
          <a:ln w="507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238608" y="2462012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31" y="0"/>
                </a:lnTo>
              </a:path>
            </a:pathLst>
          </a:custGeom>
          <a:ln w="507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238608" y="2474664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31" y="0"/>
                </a:lnTo>
              </a:path>
            </a:pathLst>
          </a:custGeom>
          <a:ln w="507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282892" y="2433543"/>
            <a:ext cx="31635" cy="4428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301870" y="2367120"/>
            <a:ext cx="25400" cy="25400"/>
          </a:xfrm>
          <a:custGeom>
            <a:avLst/>
            <a:gdLst/>
            <a:ahLst/>
            <a:cxnLst/>
            <a:rect l="l" t="t" r="r" b="b"/>
            <a:pathLst>
              <a:path w="25400" h="25400">
                <a:moveTo>
                  <a:pt x="25304" y="25304"/>
                </a:moveTo>
                <a:lnTo>
                  <a:pt x="0" y="25304"/>
                </a:lnTo>
                <a:lnTo>
                  <a:pt x="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225956" y="2729832"/>
            <a:ext cx="101219" cy="13917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301870" y="2729832"/>
            <a:ext cx="25304" cy="253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225956" y="2729832"/>
            <a:ext cx="101600" cy="139700"/>
          </a:xfrm>
          <a:custGeom>
            <a:avLst/>
            <a:gdLst/>
            <a:ahLst/>
            <a:cxnLst/>
            <a:rect l="l" t="t" r="r" b="b"/>
            <a:pathLst>
              <a:path w="101600" h="139700">
                <a:moveTo>
                  <a:pt x="0" y="139174"/>
                </a:moveTo>
                <a:lnTo>
                  <a:pt x="101219" y="139174"/>
                </a:lnTo>
                <a:lnTo>
                  <a:pt x="101219" y="25304"/>
                </a:lnTo>
                <a:lnTo>
                  <a:pt x="75914" y="0"/>
                </a:lnTo>
                <a:lnTo>
                  <a:pt x="0" y="0"/>
                </a:lnTo>
                <a:lnTo>
                  <a:pt x="0" y="139174"/>
                </a:lnTo>
                <a:close/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238608" y="2748810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262" y="0"/>
                </a:lnTo>
              </a:path>
            </a:pathLst>
          </a:custGeom>
          <a:ln w="5079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251261" y="2767788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>
                <a:moveTo>
                  <a:pt x="0" y="0"/>
                </a:moveTo>
                <a:lnTo>
                  <a:pt x="50609" y="0"/>
                </a:lnTo>
              </a:path>
            </a:pathLst>
          </a:custGeom>
          <a:ln w="5079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251261" y="2780441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>
                <a:moveTo>
                  <a:pt x="0" y="0"/>
                </a:moveTo>
                <a:lnTo>
                  <a:pt x="50609" y="0"/>
                </a:lnTo>
              </a:path>
            </a:pathLst>
          </a:custGeom>
          <a:ln w="5079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238608" y="2799419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31" y="0"/>
                </a:lnTo>
              </a:path>
            </a:pathLst>
          </a:custGeom>
          <a:ln w="507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238608" y="2812071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31" y="0"/>
                </a:lnTo>
              </a:path>
            </a:pathLst>
          </a:custGeom>
          <a:ln w="507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238608" y="2824724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31" y="0"/>
                </a:lnTo>
              </a:path>
            </a:pathLst>
          </a:custGeom>
          <a:ln w="507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238608" y="2837376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31" y="0"/>
                </a:lnTo>
              </a:path>
            </a:pathLst>
          </a:custGeom>
          <a:ln w="507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282892" y="2796255"/>
            <a:ext cx="31635" cy="4428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301870" y="2729832"/>
            <a:ext cx="25400" cy="25400"/>
          </a:xfrm>
          <a:custGeom>
            <a:avLst/>
            <a:gdLst/>
            <a:ahLst/>
            <a:cxnLst/>
            <a:rect l="l" t="t" r="r" b="b"/>
            <a:pathLst>
              <a:path w="25400" h="25400">
                <a:moveTo>
                  <a:pt x="25304" y="25304"/>
                </a:moveTo>
                <a:lnTo>
                  <a:pt x="0" y="25304"/>
                </a:lnTo>
                <a:lnTo>
                  <a:pt x="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 txBox="1"/>
          <p:nvPr/>
        </p:nvSpPr>
        <p:spPr>
          <a:xfrm>
            <a:off x="1225908" y="1941654"/>
            <a:ext cx="3215005" cy="1227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8279" marR="5080" indent="-196215">
              <a:lnSpc>
                <a:spcPct val="119900"/>
              </a:lnSpc>
            </a:pPr>
            <a:r>
              <a:rPr sz="600" u="sng" spc="-5" dirty="0">
                <a:solidFill>
                  <a:srgbClr val="7A7ACD"/>
                </a:solidFill>
                <a:latin typeface="Times New Roman"/>
                <a:cs typeface="Times New Roman"/>
              </a:rPr>
              <a:t>    </a:t>
            </a:r>
            <a:r>
              <a:rPr sz="600" u="sng" spc="-30" dirty="0">
                <a:solidFill>
                  <a:srgbClr val="7A7ACD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7A7ACD"/>
                </a:solidFill>
                <a:latin typeface="Times New Roman"/>
                <a:cs typeface="Times New Roman"/>
              </a:rPr>
              <a:t>    </a:t>
            </a:r>
            <a:r>
              <a:rPr sz="600" spc="65" dirty="0">
                <a:solidFill>
                  <a:srgbClr val="7A7ACD"/>
                </a:solidFill>
                <a:latin typeface="Times New Roman"/>
                <a:cs typeface="Times New Roman"/>
              </a:rPr>
              <a:t> </a:t>
            </a:r>
            <a:r>
              <a:rPr sz="600" spc="15" dirty="0">
                <a:solidFill>
                  <a:srgbClr val="7A7ACD"/>
                </a:solidFill>
                <a:latin typeface="Arial"/>
                <a:cs typeface="Arial"/>
              </a:rPr>
              <a:t>[[Martin </a:t>
            </a:r>
            <a:r>
              <a:rPr sz="600" spc="5" dirty="0">
                <a:solidFill>
                  <a:srgbClr val="7A7ACD"/>
                </a:solidFill>
                <a:latin typeface="Arial"/>
                <a:cs typeface="Arial"/>
              </a:rPr>
              <a:t>et al.(1993)Martin, </a:t>
            </a:r>
            <a:r>
              <a:rPr sz="600" spc="-10" dirty="0">
                <a:solidFill>
                  <a:srgbClr val="7A7ACD"/>
                </a:solidFill>
                <a:latin typeface="Arial"/>
                <a:cs typeface="Arial"/>
              </a:rPr>
              <a:t>Leblanc, </a:t>
            </a:r>
            <a:r>
              <a:rPr sz="600" spc="-15" dirty="0">
                <a:solidFill>
                  <a:srgbClr val="7A7ACD"/>
                </a:solidFill>
                <a:latin typeface="Arial"/>
                <a:cs typeface="Arial"/>
              </a:rPr>
              <a:t>and </a:t>
            </a:r>
            <a:r>
              <a:rPr sz="600" spc="-5" dirty="0">
                <a:solidFill>
                  <a:srgbClr val="7A7ACD"/>
                </a:solidFill>
                <a:latin typeface="Arial"/>
                <a:cs typeface="Arial"/>
              </a:rPr>
              <a:t>Toan] </a:t>
            </a:r>
            <a:r>
              <a:rPr sz="600" spc="-15" dirty="0">
                <a:solidFill>
                  <a:srgbClr val="7A7ACD"/>
                </a:solidFill>
                <a:latin typeface="Arial"/>
                <a:cs typeface="Arial"/>
              </a:rPr>
              <a:t>]</a:t>
            </a:r>
            <a:r>
              <a:rPr sz="600" spc="-15" dirty="0">
                <a:solidFill>
                  <a:srgbClr val="3333B2"/>
                </a:solidFill>
                <a:latin typeface="Arial"/>
                <a:cs typeface="Arial"/>
              </a:rPr>
              <a:t>Louise </a:t>
            </a:r>
            <a:r>
              <a:rPr sz="600" spc="15" dirty="0">
                <a:solidFill>
                  <a:srgbClr val="3333B2"/>
                </a:solidFill>
                <a:latin typeface="Arial"/>
                <a:cs typeface="Arial"/>
              </a:rPr>
              <a:t>Martin, </a:t>
            </a:r>
            <a:r>
              <a:rPr sz="600" spc="-15" dirty="0">
                <a:solidFill>
                  <a:srgbClr val="3333B2"/>
                </a:solidFill>
                <a:latin typeface="Arial"/>
                <a:cs typeface="Arial"/>
              </a:rPr>
              <a:t>Raymond </a:t>
            </a:r>
            <a:r>
              <a:rPr sz="600" spc="-10" dirty="0">
                <a:solidFill>
                  <a:srgbClr val="3333B2"/>
                </a:solidFill>
                <a:latin typeface="Arial"/>
                <a:cs typeface="Arial"/>
              </a:rPr>
              <a:t>Leblanc, </a:t>
            </a:r>
            <a:r>
              <a:rPr sz="600" spc="-15" dirty="0">
                <a:solidFill>
                  <a:srgbClr val="3333B2"/>
                </a:solidFill>
                <a:latin typeface="Arial"/>
                <a:cs typeface="Arial"/>
              </a:rPr>
              <a:t>and  </a:t>
            </a:r>
            <a:r>
              <a:rPr sz="600" spc="-20" dirty="0">
                <a:solidFill>
                  <a:srgbClr val="3333B2"/>
                </a:solidFill>
                <a:latin typeface="Arial"/>
                <a:cs typeface="Arial"/>
              </a:rPr>
              <a:t>Nguyen </a:t>
            </a:r>
            <a:r>
              <a:rPr sz="600" spc="15" dirty="0">
                <a:solidFill>
                  <a:srgbClr val="3333B2"/>
                </a:solidFill>
                <a:latin typeface="Arial"/>
                <a:cs typeface="Arial"/>
              </a:rPr>
              <a:t>Ky</a:t>
            </a:r>
            <a:r>
              <a:rPr sz="600" spc="60" dirty="0">
                <a:solidFill>
                  <a:srgbClr val="3333B2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3333B2"/>
                </a:solidFill>
                <a:latin typeface="Arial"/>
                <a:cs typeface="Arial"/>
              </a:rPr>
              <a:t>Toan.</a:t>
            </a:r>
            <a:endParaRPr sz="600">
              <a:latin typeface="Arial"/>
              <a:cs typeface="Arial"/>
            </a:endParaRPr>
          </a:p>
          <a:p>
            <a:pPr marL="208279">
              <a:lnSpc>
                <a:spcPts val="685"/>
              </a:lnSpc>
            </a:pPr>
            <a:r>
              <a:rPr sz="600" spc="-20" dirty="0">
                <a:latin typeface="Arial"/>
                <a:cs typeface="Arial"/>
              </a:rPr>
              <a:t>Tables </a:t>
            </a:r>
            <a:r>
              <a:rPr sz="600" dirty="0">
                <a:latin typeface="Arial"/>
                <a:cs typeface="Arial"/>
              </a:rPr>
              <a:t>for the </a:t>
            </a:r>
            <a:r>
              <a:rPr sz="600" spc="-5" dirty="0">
                <a:latin typeface="Arial"/>
                <a:cs typeface="Arial"/>
              </a:rPr>
              <a:t>friedman rank </a:t>
            </a:r>
            <a:r>
              <a:rPr sz="600" spc="25" dirty="0">
                <a:latin typeface="Arial"/>
                <a:cs typeface="Arial"/>
              </a:rPr>
              <a:t> </a:t>
            </a:r>
            <a:r>
              <a:rPr sz="600" spc="5" dirty="0">
                <a:latin typeface="Arial"/>
                <a:cs typeface="Arial"/>
              </a:rPr>
              <a:t>test.</a:t>
            </a:r>
            <a:endParaRPr sz="600">
              <a:latin typeface="Arial"/>
              <a:cs typeface="Arial"/>
            </a:endParaRPr>
          </a:p>
          <a:p>
            <a:pPr marL="208279">
              <a:lnSpc>
                <a:spcPts val="710"/>
              </a:lnSpc>
            </a:pPr>
            <a:r>
              <a:rPr sz="600" i="1" spc="-50" dirty="0">
                <a:solidFill>
                  <a:srgbClr val="7A7ACD"/>
                </a:solidFill>
                <a:latin typeface="Lucida Sans"/>
                <a:cs typeface="Lucida Sans"/>
              </a:rPr>
              <a:t>Canadian  </a:t>
            </a:r>
            <a:r>
              <a:rPr sz="600" i="1" spc="-45" dirty="0">
                <a:solidFill>
                  <a:srgbClr val="7A7ACD"/>
                </a:solidFill>
                <a:latin typeface="Lucida Sans"/>
                <a:cs typeface="Lucida Sans"/>
              </a:rPr>
              <a:t>journal </a:t>
            </a:r>
            <a:r>
              <a:rPr sz="600" i="1" spc="-30" dirty="0">
                <a:solidFill>
                  <a:srgbClr val="7A7ACD"/>
                </a:solidFill>
                <a:latin typeface="Lucida Sans"/>
                <a:cs typeface="Lucida Sans"/>
              </a:rPr>
              <a:t>of </a:t>
            </a:r>
            <a:r>
              <a:rPr sz="600" i="1" spc="-25" dirty="0">
                <a:solidFill>
                  <a:srgbClr val="7A7ACD"/>
                </a:solidFill>
                <a:latin typeface="Lucida Sans"/>
                <a:cs typeface="Lucida Sans"/>
              </a:rPr>
              <a:t>statistics</a:t>
            </a:r>
            <a:r>
              <a:rPr sz="600" spc="-25" dirty="0">
                <a:solidFill>
                  <a:srgbClr val="7A7ACD"/>
                </a:solidFill>
                <a:latin typeface="Arial"/>
                <a:cs typeface="Arial"/>
              </a:rPr>
              <a:t>,  </a:t>
            </a:r>
            <a:r>
              <a:rPr sz="600" spc="-5" dirty="0">
                <a:solidFill>
                  <a:srgbClr val="7A7ACD"/>
                </a:solidFill>
                <a:latin typeface="Arial"/>
                <a:cs typeface="Arial"/>
              </a:rPr>
              <a:t>21(1):39–43,</a:t>
            </a:r>
            <a:r>
              <a:rPr sz="600" spc="40" dirty="0">
                <a:solidFill>
                  <a:srgbClr val="7A7ACD"/>
                </a:solidFill>
                <a:latin typeface="Arial"/>
                <a:cs typeface="Arial"/>
              </a:rPr>
              <a:t> </a:t>
            </a:r>
            <a:r>
              <a:rPr sz="600" spc="-15" dirty="0">
                <a:solidFill>
                  <a:srgbClr val="7A7ACD"/>
                </a:solidFill>
                <a:latin typeface="Arial"/>
                <a:cs typeface="Arial"/>
              </a:rPr>
              <a:t>1993.</a:t>
            </a: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564130" algn="l"/>
              </a:tabLst>
            </a:pPr>
            <a:r>
              <a:rPr sz="600" u="sng" spc="-5" dirty="0">
                <a:solidFill>
                  <a:srgbClr val="7A7ACD"/>
                </a:solidFill>
                <a:latin typeface="Times New Roman"/>
                <a:cs typeface="Times New Roman"/>
              </a:rPr>
              <a:t>    </a:t>
            </a:r>
            <a:r>
              <a:rPr sz="600" u="sng" spc="-30" dirty="0">
                <a:solidFill>
                  <a:srgbClr val="7A7ACD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7A7ACD"/>
                </a:solidFill>
                <a:latin typeface="Times New Roman"/>
                <a:cs typeface="Times New Roman"/>
              </a:rPr>
              <a:t>    </a:t>
            </a:r>
            <a:r>
              <a:rPr sz="600" spc="65" dirty="0">
                <a:solidFill>
                  <a:srgbClr val="7A7ACD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7A7ACD"/>
                </a:solidFill>
                <a:latin typeface="Arial"/>
                <a:cs typeface="Arial"/>
              </a:rPr>
              <a:t>[[Van</a:t>
            </a:r>
            <a:r>
              <a:rPr sz="600" spc="45" dirty="0">
                <a:solidFill>
                  <a:srgbClr val="7A7ACD"/>
                </a:solidFill>
                <a:latin typeface="Arial"/>
                <a:cs typeface="Arial"/>
              </a:rPr>
              <a:t> </a:t>
            </a:r>
            <a:r>
              <a:rPr sz="600" spc="-30" dirty="0">
                <a:solidFill>
                  <a:srgbClr val="7A7ACD"/>
                </a:solidFill>
                <a:latin typeface="Arial"/>
                <a:cs typeface="Arial"/>
              </a:rPr>
              <a:t>de</a:t>
            </a:r>
            <a:r>
              <a:rPr sz="600" spc="45" dirty="0">
                <a:solidFill>
                  <a:srgbClr val="7A7ACD"/>
                </a:solidFill>
                <a:latin typeface="Arial"/>
                <a:cs typeface="Arial"/>
              </a:rPr>
              <a:t> </a:t>
            </a:r>
            <a:r>
              <a:rPr sz="600" spc="5" dirty="0">
                <a:solidFill>
                  <a:srgbClr val="7A7ACD"/>
                </a:solidFill>
                <a:latin typeface="Arial"/>
                <a:cs typeface="Arial"/>
              </a:rPr>
              <a:t>Wiel(2004)]	</a:t>
            </a:r>
            <a:r>
              <a:rPr sz="600" spc="30" dirty="0">
                <a:solidFill>
                  <a:srgbClr val="7A7ACD"/>
                </a:solidFill>
                <a:latin typeface="Arial"/>
                <a:cs typeface="Arial"/>
              </a:rPr>
              <a:t>]</a:t>
            </a:r>
            <a:r>
              <a:rPr sz="600" spc="30" dirty="0">
                <a:solidFill>
                  <a:srgbClr val="3333B2"/>
                </a:solidFill>
                <a:latin typeface="Arial"/>
                <a:cs typeface="Arial"/>
              </a:rPr>
              <a:t>MA </a:t>
            </a:r>
            <a:r>
              <a:rPr sz="600" spc="-15" dirty="0">
                <a:solidFill>
                  <a:srgbClr val="3333B2"/>
                </a:solidFill>
                <a:latin typeface="Arial"/>
                <a:cs typeface="Arial"/>
              </a:rPr>
              <a:t>Van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</a:rPr>
              <a:t>de</a:t>
            </a:r>
            <a:r>
              <a:rPr sz="600" spc="40" dirty="0">
                <a:solidFill>
                  <a:srgbClr val="3333B2"/>
                </a:solidFill>
                <a:latin typeface="Arial"/>
                <a:cs typeface="Arial"/>
              </a:rPr>
              <a:t> </a:t>
            </a:r>
            <a:r>
              <a:rPr sz="600" spc="5" dirty="0">
                <a:solidFill>
                  <a:srgbClr val="3333B2"/>
                </a:solidFill>
                <a:latin typeface="Arial"/>
                <a:cs typeface="Arial"/>
              </a:rPr>
              <a:t>Wiel.</a:t>
            </a:r>
            <a:endParaRPr sz="600">
              <a:latin typeface="Arial"/>
              <a:cs typeface="Arial"/>
            </a:endParaRPr>
          </a:p>
          <a:p>
            <a:pPr marL="208279">
              <a:lnSpc>
                <a:spcPts val="710"/>
              </a:lnSpc>
              <a:spcBef>
                <a:spcPts val="140"/>
              </a:spcBef>
            </a:pPr>
            <a:r>
              <a:rPr sz="600" spc="-5" dirty="0">
                <a:latin typeface="Arial"/>
                <a:cs typeface="Arial"/>
              </a:rPr>
              <a:t>Exact </a:t>
            </a:r>
            <a:r>
              <a:rPr sz="600" spc="5" dirty="0">
                <a:latin typeface="Arial"/>
                <a:cs typeface="Arial"/>
              </a:rPr>
              <a:t>null </a:t>
            </a:r>
            <a:r>
              <a:rPr sz="600" dirty="0">
                <a:latin typeface="Arial"/>
                <a:cs typeface="Arial"/>
              </a:rPr>
              <a:t>distributions </a:t>
            </a:r>
            <a:r>
              <a:rPr sz="600" spc="5" dirty="0">
                <a:latin typeface="Arial"/>
                <a:cs typeface="Arial"/>
              </a:rPr>
              <a:t>of </a:t>
            </a:r>
            <a:r>
              <a:rPr sz="600" dirty="0">
                <a:latin typeface="Arial"/>
                <a:cs typeface="Arial"/>
              </a:rPr>
              <a:t>quadratic distribution-free statistics for </a:t>
            </a:r>
            <a:r>
              <a:rPr sz="600" spc="-10" dirty="0">
                <a:latin typeface="Arial"/>
                <a:cs typeface="Arial"/>
              </a:rPr>
              <a:t>two-way  </a:t>
            </a:r>
            <a:r>
              <a:rPr sz="600" spc="35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classification.</a:t>
            </a:r>
            <a:endParaRPr sz="600">
              <a:latin typeface="Arial"/>
              <a:cs typeface="Arial"/>
            </a:endParaRPr>
          </a:p>
          <a:p>
            <a:pPr marL="208279">
              <a:lnSpc>
                <a:spcPts val="710"/>
              </a:lnSpc>
            </a:pPr>
            <a:r>
              <a:rPr sz="600" i="1" spc="-30" dirty="0">
                <a:solidFill>
                  <a:srgbClr val="7A7ACD"/>
                </a:solidFill>
                <a:latin typeface="Lucida Sans"/>
                <a:cs typeface="Lucida Sans"/>
              </a:rPr>
              <a:t>Journal of </a:t>
            </a:r>
            <a:r>
              <a:rPr sz="600" i="1" spc="-25" dirty="0">
                <a:solidFill>
                  <a:srgbClr val="7A7ACD"/>
                </a:solidFill>
                <a:latin typeface="Lucida Sans"/>
                <a:cs typeface="Lucida Sans"/>
              </a:rPr>
              <a:t>Statistical </a:t>
            </a:r>
            <a:r>
              <a:rPr sz="600" i="1" spc="-30" dirty="0">
                <a:solidFill>
                  <a:srgbClr val="7A7ACD"/>
                </a:solidFill>
                <a:latin typeface="Lucida Sans"/>
                <a:cs typeface="Lucida Sans"/>
              </a:rPr>
              <a:t>Planning </a:t>
            </a:r>
            <a:r>
              <a:rPr sz="600" i="1" spc="-50" dirty="0">
                <a:solidFill>
                  <a:srgbClr val="7A7ACD"/>
                </a:solidFill>
                <a:latin typeface="Lucida Sans"/>
                <a:cs typeface="Lucida Sans"/>
              </a:rPr>
              <a:t>and  </a:t>
            </a:r>
            <a:r>
              <a:rPr sz="600" i="1" spc="-35" dirty="0">
                <a:solidFill>
                  <a:srgbClr val="7A7ACD"/>
                </a:solidFill>
                <a:latin typeface="Lucida Sans"/>
                <a:cs typeface="Lucida Sans"/>
              </a:rPr>
              <a:t>Inference</a:t>
            </a:r>
            <a:r>
              <a:rPr sz="600" spc="-35" dirty="0">
                <a:solidFill>
                  <a:srgbClr val="7A7ACD"/>
                </a:solidFill>
                <a:latin typeface="Arial"/>
                <a:cs typeface="Arial"/>
              </a:rPr>
              <a:t>,  </a:t>
            </a:r>
            <a:r>
              <a:rPr sz="600" spc="-5" dirty="0">
                <a:solidFill>
                  <a:srgbClr val="7A7ACD"/>
                </a:solidFill>
                <a:latin typeface="Arial"/>
                <a:cs typeface="Arial"/>
              </a:rPr>
              <a:t>120(1):29–40, </a:t>
            </a:r>
            <a:r>
              <a:rPr sz="600" dirty="0">
                <a:solidFill>
                  <a:srgbClr val="7A7ACD"/>
                </a:solidFill>
                <a:latin typeface="Arial"/>
                <a:cs typeface="Arial"/>
              </a:rPr>
              <a:t> </a:t>
            </a:r>
            <a:r>
              <a:rPr sz="600" spc="-15" dirty="0">
                <a:solidFill>
                  <a:srgbClr val="7A7ACD"/>
                </a:solidFill>
                <a:latin typeface="Arial"/>
                <a:cs typeface="Arial"/>
              </a:rPr>
              <a:t>2004.</a:t>
            </a: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569210" algn="l"/>
              </a:tabLst>
            </a:pPr>
            <a:r>
              <a:rPr sz="600" u="sng" spc="-5" dirty="0">
                <a:solidFill>
                  <a:srgbClr val="7A7ACD"/>
                </a:solidFill>
                <a:latin typeface="Times New Roman"/>
                <a:cs typeface="Times New Roman"/>
              </a:rPr>
              <a:t>    </a:t>
            </a:r>
            <a:r>
              <a:rPr sz="600" u="sng" spc="-30" dirty="0">
                <a:solidFill>
                  <a:srgbClr val="7A7ACD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7A7ACD"/>
                </a:solidFill>
                <a:latin typeface="Times New Roman"/>
                <a:cs typeface="Times New Roman"/>
              </a:rPr>
              <a:t>    </a:t>
            </a:r>
            <a:r>
              <a:rPr sz="600" spc="65" dirty="0">
                <a:solidFill>
                  <a:srgbClr val="7A7ACD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7A7ACD"/>
                </a:solidFill>
                <a:latin typeface="Arial"/>
                <a:cs typeface="Arial"/>
              </a:rPr>
              <a:t>[[Friedman(1937)]	</a:t>
            </a:r>
            <a:r>
              <a:rPr sz="600" spc="20" dirty="0">
                <a:solidFill>
                  <a:srgbClr val="7A7ACD"/>
                </a:solidFill>
                <a:latin typeface="Arial"/>
                <a:cs typeface="Arial"/>
              </a:rPr>
              <a:t>]</a:t>
            </a:r>
            <a:r>
              <a:rPr sz="600" spc="20" dirty="0">
                <a:solidFill>
                  <a:srgbClr val="3333B2"/>
                </a:solidFill>
                <a:latin typeface="Arial"/>
                <a:cs typeface="Arial"/>
              </a:rPr>
              <a:t>Milton</a:t>
            </a:r>
            <a:r>
              <a:rPr sz="600" spc="-25" dirty="0">
                <a:solidFill>
                  <a:srgbClr val="3333B2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3333B2"/>
                </a:solidFill>
                <a:latin typeface="Arial"/>
                <a:cs typeface="Arial"/>
              </a:rPr>
              <a:t>Friedman.</a:t>
            </a:r>
            <a:endParaRPr sz="600">
              <a:latin typeface="Arial"/>
              <a:cs typeface="Arial"/>
            </a:endParaRPr>
          </a:p>
          <a:p>
            <a:pPr marL="208279">
              <a:lnSpc>
                <a:spcPct val="100000"/>
              </a:lnSpc>
              <a:spcBef>
                <a:spcPts val="140"/>
              </a:spcBef>
            </a:pPr>
            <a:r>
              <a:rPr sz="600" dirty="0">
                <a:latin typeface="Arial"/>
                <a:cs typeface="Arial"/>
              </a:rPr>
              <a:t>The </a:t>
            </a:r>
            <a:r>
              <a:rPr sz="600" spc="-40" dirty="0">
                <a:latin typeface="Arial"/>
                <a:cs typeface="Arial"/>
              </a:rPr>
              <a:t>use  </a:t>
            </a:r>
            <a:r>
              <a:rPr sz="600" spc="5" dirty="0">
                <a:latin typeface="Arial"/>
                <a:cs typeface="Arial"/>
              </a:rPr>
              <a:t>of </a:t>
            </a:r>
            <a:r>
              <a:rPr sz="600" spc="-15" dirty="0">
                <a:latin typeface="Arial"/>
                <a:cs typeface="Arial"/>
              </a:rPr>
              <a:t>ranks </a:t>
            </a:r>
            <a:r>
              <a:rPr sz="600" spc="20" dirty="0">
                <a:latin typeface="Arial"/>
                <a:cs typeface="Arial"/>
              </a:rPr>
              <a:t>to </a:t>
            </a:r>
            <a:r>
              <a:rPr sz="600" spc="-10" dirty="0">
                <a:latin typeface="Arial"/>
                <a:cs typeface="Arial"/>
              </a:rPr>
              <a:t>avoid </a:t>
            </a:r>
            <a:r>
              <a:rPr sz="600" dirty="0">
                <a:latin typeface="Arial"/>
                <a:cs typeface="Arial"/>
              </a:rPr>
              <a:t>the </a:t>
            </a:r>
            <a:r>
              <a:rPr sz="600" spc="-10" dirty="0">
                <a:latin typeface="Arial"/>
                <a:cs typeface="Arial"/>
              </a:rPr>
              <a:t>assumption </a:t>
            </a:r>
            <a:r>
              <a:rPr sz="600" spc="5" dirty="0">
                <a:latin typeface="Arial"/>
                <a:cs typeface="Arial"/>
              </a:rPr>
              <a:t>of </a:t>
            </a:r>
            <a:r>
              <a:rPr sz="600" dirty="0">
                <a:latin typeface="Arial"/>
                <a:cs typeface="Arial"/>
              </a:rPr>
              <a:t>normality </a:t>
            </a:r>
            <a:r>
              <a:rPr sz="600" spc="10" dirty="0">
                <a:latin typeface="Arial"/>
                <a:cs typeface="Arial"/>
              </a:rPr>
              <a:t>implicit </a:t>
            </a:r>
            <a:r>
              <a:rPr sz="600" spc="5" dirty="0">
                <a:latin typeface="Arial"/>
                <a:cs typeface="Arial"/>
              </a:rPr>
              <a:t>in </a:t>
            </a:r>
            <a:r>
              <a:rPr sz="600" dirty="0">
                <a:latin typeface="Arial"/>
                <a:cs typeface="Arial"/>
              </a:rPr>
              <a:t>the </a:t>
            </a:r>
            <a:r>
              <a:rPr sz="600" spc="-20" dirty="0">
                <a:latin typeface="Arial"/>
                <a:cs typeface="Arial"/>
              </a:rPr>
              <a:t>analysis </a:t>
            </a:r>
            <a:r>
              <a:rPr sz="600" dirty="0">
                <a:latin typeface="Arial"/>
                <a:cs typeface="Arial"/>
              </a:rPr>
              <a:t>of  </a:t>
            </a:r>
            <a:r>
              <a:rPr sz="600" spc="5" dirty="0">
                <a:latin typeface="Arial"/>
                <a:cs typeface="Arial"/>
              </a:rPr>
              <a:t> </a:t>
            </a:r>
            <a:r>
              <a:rPr sz="600" spc="-15" dirty="0">
                <a:latin typeface="Arial"/>
                <a:cs typeface="Arial"/>
              </a:rPr>
              <a:t>variance.</a:t>
            </a: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550">
              <a:latin typeface="Times New Roman"/>
              <a:cs typeface="Times New Roman"/>
            </a:endParaRPr>
          </a:p>
          <a:p>
            <a:pPr marL="208279">
              <a:lnSpc>
                <a:spcPct val="100000"/>
              </a:lnSpc>
            </a:pPr>
            <a:r>
              <a:rPr sz="600" i="1" spc="-30" dirty="0">
                <a:solidFill>
                  <a:srgbClr val="7A7ACD"/>
                </a:solidFill>
                <a:latin typeface="Lucida Sans"/>
                <a:cs typeface="Lucida Sans"/>
              </a:rPr>
              <a:t>Journal of the </a:t>
            </a:r>
            <a:r>
              <a:rPr sz="600" i="1" spc="-50" dirty="0">
                <a:solidFill>
                  <a:srgbClr val="7A7ACD"/>
                </a:solidFill>
                <a:latin typeface="Lucida Sans"/>
                <a:cs typeface="Lucida Sans"/>
              </a:rPr>
              <a:t>american  </a:t>
            </a:r>
            <a:r>
              <a:rPr sz="600" i="1" spc="-30" dirty="0">
                <a:solidFill>
                  <a:srgbClr val="7A7ACD"/>
                </a:solidFill>
                <a:latin typeface="Lucida Sans"/>
                <a:cs typeface="Lucida Sans"/>
              </a:rPr>
              <a:t>statistical association</a:t>
            </a:r>
            <a:r>
              <a:rPr sz="600" spc="-30" dirty="0">
                <a:solidFill>
                  <a:srgbClr val="7A7ACD"/>
                </a:solidFill>
                <a:latin typeface="Arial"/>
                <a:cs typeface="Arial"/>
              </a:rPr>
              <a:t>,  </a:t>
            </a:r>
            <a:r>
              <a:rPr sz="600" spc="-10" dirty="0">
                <a:solidFill>
                  <a:srgbClr val="7A7ACD"/>
                </a:solidFill>
                <a:latin typeface="Arial"/>
                <a:cs typeface="Arial"/>
              </a:rPr>
              <a:t>32(200):675–701, </a:t>
            </a:r>
            <a:r>
              <a:rPr sz="600" spc="20" dirty="0">
                <a:solidFill>
                  <a:srgbClr val="7A7ACD"/>
                </a:solidFill>
                <a:latin typeface="Arial"/>
                <a:cs typeface="Arial"/>
              </a:rPr>
              <a:t> </a:t>
            </a:r>
            <a:r>
              <a:rPr sz="600" spc="-15" dirty="0">
                <a:solidFill>
                  <a:srgbClr val="7A7ACD"/>
                </a:solidFill>
                <a:latin typeface="Arial"/>
                <a:cs typeface="Arial"/>
              </a:rPr>
              <a:t>1937.</a:t>
            </a:r>
            <a:endParaRPr sz="6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4273397" y="3341243"/>
            <a:ext cx="26670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5"/>
              </a:lnSpc>
            </a:pPr>
            <a:fld id="{81D60167-4931-47E6-BA6A-407CBD079E47}" type="slidenum">
              <a:rPr sz="600" spc="-20" dirty="0">
                <a:solidFill>
                  <a:srgbClr val="7F7F7F"/>
                </a:solidFill>
                <a:latin typeface="Arial"/>
                <a:cs typeface="Arial"/>
              </a:rPr>
              <a:t>12</a:t>
            </a:fld>
            <a:r>
              <a:rPr sz="600" spc="-11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600" spc="150" dirty="0">
                <a:solidFill>
                  <a:srgbClr val="7F7F7F"/>
                </a:solidFill>
                <a:latin typeface="Arial"/>
                <a:cs typeface="Arial"/>
              </a:rPr>
              <a:t>/</a:t>
            </a:r>
            <a:r>
              <a:rPr sz="600" spc="-11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600" spc="-20" dirty="0">
                <a:solidFill>
                  <a:srgbClr val="7F7F7F"/>
                </a:solidFill>
                <a:latin typeface="Arial"/>
                <a:cs typeface="Arial"/>
              </a:rPr>
              <a:t>13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260" y="102590"/>
            <a:ext cx="951865" cy="764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4930" marR="61594" algn="ctr">
              <a:lnSpc>
                <a:spcPts val="700"/>
              </a:lnSpc>
            </a:pP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Una </a:t>
            </a:r>
            <a:r>
              <a:rPr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reflexi</a:t>
            </a:r>
            <a:r>
              <a:rPr lang="es-UY" sz="600" spc="-30" dirty="0" err="1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ó</a:t>
            </a:r>
            <a:r>
              <a:rPr sz="600" spc="-30" dirty="0" smtClean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n </a:t>
            </a:r>
            <a:r>
              <a:rPr sz="600" spc="-2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acerca </a:t>
            </a:r>
            <a:r>
              <a:rPr sz="600" spc="-15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del  </a:t>
            </a:r>
            <a:r>
              <a:rPr sz="600" spc="-3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uso de </a:t>
            </a:r>
            <a:r>
              <a:rPr sz="600" spc="-1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distribuciones  </a:t>
            </a:r>
            <a:r>
              <a:rPr sz="600" spc="-20" dirty="0">
                <a:solidFill>
                  <a:srgbClr val="3333B2"/>
                </a:solidFill>
                <a:latin typeface="Arial"/>
                <a:cs typeface="Arial"/>
                <a:hlinkClick r:id="rId2" action="ppaction://hlinksldjump"/>
              </a:rPr>
              <a:t>aproximadas</a:t>
            </a:r>
            <a:endParaRPr sz="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550" dirty="0">
              <a:latin typeface="Times New Roman"/>
              <a:cs typeface="Times New Roman"/>
            </a:endParaRPr>
          </a:p>
          <a:p>
            <a:pPr marL="18415" marR="5080" algn="ctr">
              <a:lnSpc>
                <a:spcPts val="700"/>
              </a:lnSpc>
            </a:pPr>
            <a:r>
              <a:rPr sz="600" spc="-10" dirty="0">
                <a:latin typeface="Arial"/>
                <a:cs typeface="Arial"/>
              </a:rPr>
              <a:t>*Carlos </a:t>
            </a:r>
            <a:r>
              <a:rPr sz="600" spc="-40" dirty="0" smtClean="0">
                <a:latin typeface="Arial"/>
                <a:cs typeface="Arial"/>
              </a:rPr>
              <a:t>L</a:t>
            </a:r>
            <a:r>
              <a:rPr lang="es-UY" sz="600" spc="-40" dirty="0" err="1" smtClean="0">
                <a:latin typeface="Arial"/>
                <a:cs typeface="Arial"/>
              </a:rPr>
              <a:t>ó</a:t>
            </a:r>
            <a:r>
              <a:rPr sz="600" spc="-40" dirty="0" err="1" smtClean="0">
                <a:latin typeface="Arial"/>
                <a:cs typeface="Arial"/>
              </a:rPr>
              <a:t>pez</a:t>
            </a:r>
            <a:r>
              <a:rPr sz="600" spc="-40" dirty="0" smtClean="0">
                <a:latin typeface="Arial"/>
                <a:cs typeface="Arial"/>
              </a:rPr>
              <a:t>-V</a:t>
            </a:r>
            <a:r>
              <a:rPr lang="es-UY" sz="600" spc="-40" dirty="0" smtClean="0">
                <a:latin typeface="Arial"/>
                <a:cs typeface="Arial"/>
              </a:rPr>
              <a:t>á</a:t>
            </a:r>
            <a:r>
              <a:rPr sz="600" spc="-40" dirty="0" err="1" smtClean="0">
                <a:latin typeface="Arial"/>
                <a:cs typeface="Arial"/>
              </a:rPr>
              <a:t>zquez</a:t>
            </a:r>
            <a:r>
              <a:rPr sz="600" spc="-40" dirty="0">
                <a:latin typeface="Arial"/>
                <a:cs typeface="Arial"/>
              </a:rPr>
              <a:t>. </a:t>
            </a:r>
            <a:r>
              <a:rPr sz="600" spc="80" dirty="0">
                <a:latin typeface="Arial"/>
                <a:cs typeface="Arial"/>
              </a:rPr>
              <a:t>**  </a:t>
            </a:r>
            <a:r>
              <a:rPr sz="600" spc="-10" dirty="0">
                <a:latin typeface="Arial"/>
                <a:cs typeface="Arial"/>
              </a:rPr>
              <a:t>Esther</a:t>
            </a:r>
            <a:r>
              <a:rPr sz="600" spc="-5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Hochsztain</a:t>
            </a:r>
            <a:endParaRPr sz="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es-UY" sz="600" spc="-15" dirty="0" err="1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Introducció</a:t>
            </a:r>
            <a:r>
              <a:rPr sz="600" spc="-15" dirty="0" smtClean="0">
                <a:solidFill>
                  <a:srgbClr val="9494D7"/>
                </a:solidFill>
                <a:latin typeface="Arial"/>
                <a:cs typeface="Arial"/>
                <a:hlinkClick r:id="rId3" action="ppaction://hlinksldjump"/>
              </a:rPr>
              <a:t>n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73397" y="3341243"/>
            <a:ext cx="26670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5"/>
              </a:lnSpc>
            </a:pPr>
            <a:fld id="{81D60167-4931-47E6-BA6A-407CBD079E47}" type="slidenum">
              <a:rPr sz="600" spc="-20" dirty="0">
                <a:solidFill>
                  <a:srgbClr val="7F7F7F"/>
                </a:solidFill>
                <a:latin typeface="Arial"/>
                <a:cs typeface="Arial"/>
              </a:rPr>
              <a:t>13</a:t>
            </a:fld>
            <a:r>
              <a:rPr sz="600" spc="-11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600" spc="150" dirty="0">
                <a:solidFill>
                  <a:srgbClr val="7F7F7F"/>
                </a:solidFill>
                <a:latin typeface="Arial"/>
                <a:cs typeface="Arial"/>
              </a:rPr>
              <a:t>/</a:t>
            </a:r>
            <a:r>
              <a:rPr sz="600" spc="-11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600" spc="-20" dirty="0">
                <a:solidFill>
                  <a:srgbClr val="7F7F7F"/>
                </a:solidFill>
                <a:latin typeface="Arial"/>
                <a:cs typeface="Arial"/>
              </a:rPr>
              <a:t>13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260" y="924217"/>
            <a:ext cx="73850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700"/>
              </a:lnSpc>
            </a:pPr>
            <a:r>
              <a:rPr sz="600" spc="-25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Uso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de </a:t>
            </a:r>
            <a:r>
              <a:rPr sz="600" spc="-1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distribuciones  </a:t>
            </a:r>
            <a:r>
              <a:rPr sz="600" spc="-20" dirty="0">
                <a:solidFill>
                  <a:srgbClr val="9494D7"/>
                </a:solidFill>
                <a:latin typeface="Arial"/>
                <a:cs typeface="Arial"/>
                <a:hlinkClick r:id="rId4" action="ppaction://hlinksldjump"/>
              </a:rPr>
              <a:t>aproximadas</a:t>
            </a:r>
            <a:endParaRPr sz="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260" y="1167968"/>
            <a:ext cx="554355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5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Estudio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de</a:t>
            </a:r>
            <a:r>
              <a:rPr sz="600" spc="5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 </a:t>
            </a:r>
            <a:r>
              <a:rPr sz="600" spc="-30" dirty="0">
                <a:solidFill>
                  <a:srgbClr val="9494D7"/>
                </a:solidFill>
                <a:latin typeface="Arial"/>
                <a:cs typeface="Arial"/>
                <a:hlinkClick r:id="rId5" action="ppaction://hlinksldjump"/>
              </a:rPr>
              <a:t>caso</a:t>
            </a:r>
            <a:endParaRPr sz="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60" y="1328242"/>
            <a:ext cx="454659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25" dirty="0">
                <a:solidFill>
                  <a:srgbClr val="9494D7"/>
                </a:solidFill>
                <a:latin typeface="Arial"/>
                <a:cs typeface="Arial"/>
                <a:hlinkClick r:id="rId6" action="ppaction://hlinksldjump"/>
              </a:rPr>
              <a:t>Conclusiones</a:t>
            </a:r>
            <a:endParaRPr sz="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260" y="1488503"/>
            <a:ext cx="853440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15" dirty="0" err="1" smtClean="0">
                <a:solidFill>
                  <a:srgbClr val="3333B2"/>
                </a:solidFill>
                <a:latin typeface="Arial"/>
                <a:cs typeface="Arial"/>
                <a:hlinkClick r:id="rId7" action="ppaction://hlinksldjump"/>
              </a:rPr>
              <a:t>Bibliograf</a:t>
            </a:r>
            <a:r>
              <a:rPr lang="es-UY" sz="600" spc="-15" dirty="0" smtClean="0">
                <a:solidFill>
                  <a:srgbClr val="3333B2"/>
                </a:solidFill>
                <a:latin typeface="Arial"/>
                <a:cs typeface="Arial"/>
                <a:hlinkClick r:id="rId7" action="ppaction://hlinksldjump"/>
              </a:rPr>
              <a:t>í</a:t>
            </a:r>
            <a:r>
              <a:rPr sz="600" spc="-15" dirty="0" smtClean="0">
                <a:solidFill>
                  <a:srgbClr val="3333B2"/>
                </a:solidFill>
                <a:latin typeface="Arial"/>
                <a:cs typeface="Arial"/>
                <a:hlinkClick r:id="rId7" action="ppaction://hlinksldjump"/>
              </a:rPr>
              <a:t>a </a:t>
            </a:r>
            <a:r>
              <a:rPr sz="600" spc="-10" dirty="0">
                <a:solidFill>
                  <a:srgbClr val="3333B2"/>
                </a:solidFill>
                <a:latin typeface="Arial"/>
                <a:cs typeface="Arial"/>
                <a:hlinkClick r:id="rId7" action="ppaction://hlinksldjump"/>
              </a:rPr>
              <a:t>y</a:t>
            </a:r>
            <a:r>
              <a:rPr sz="600" spc="40" dirty="0">
                <a:solidFill>
                  <a:srgbClr val="3333B2"/>
                </a:solidFill>
                <a:latin typeface="Arial"/>
                <a:cs typeface="Arial"/>
                <a:hlinkClick r:id="rId7" action="ppaction://hlinksldjump"/>
              </a:rPr>
              <a:t> </a:t>
            </a:r>
            <a:r>
              <a:rPr sz="600" spc="-20" dirty="0">
                <a:solidFill>
                  <a:srgbClr val="3333B2"/>
                </a:solidFill>
                <a:latin typeface="Arial"/>
                <a:cs typeface="Arial"/>
                <a:hlinkClick r:id="rId7" action="ppaction://hlinksldjump"/>
              </a:rPr>
              <a:t>referencias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75296" y="959002"/>
            <a:ext cx="3188335" cy="261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700" b="1" spc="-70" dirty="0">
                <a:latin typeface="Tahoma"/>
                <a:cs typeface="Tahoma"/>
              </a:rPr>
              <a:t>Muchas </a:t>
            </a:r>
            <a:r>
              <a:rPr sz="1700" b="1" spc="-105" dirty="0">
                <a:latin typeface="Tahoma"/>
                <a:cs typeface="Tahoma"/>
              </a:rPr>
              <a:t>gracias  por  </a:t>
            </a:r>
            <a:r>
              <a:rPr sz="1700" b="1" spc="-140" dirty="0" err="1">
                <a:latin typeface="Tahoma"/>
                <a:cs typeface="Tahoma"/>
              </a:rPr>
              <a:t>su</a:t>
            </a:r>
            <a:r>
              <a:rPr sz="1700" b="1" spc="-40" dirty="0">
                <a:latin typeface="Tahoma"/>
                <a:cs typeface="Tahoma"/>
              </a:rPr>
              <a:t> </a:t>
            </a:r>
            <a:r>
              <a:rPr sz="1700" b="1" spc="-185" dirty="0" err="1" smtClean="0">
                <a:latin typeface="Tahoma"/>
                <a:cs typeface="Tahoma"/>
              </a:rPr>
              <a:t>atenc</a:t>
            </a:r>
            <a:r>
              <a:rPr lang="en-US" sz="1700" b="1" spc="-185" dirty="0" err="1" smtClean="0">
                <a:latin typeface="Tahoma"/>
                <a:cs typeface="Tahoma"/>
              </a:rPr>
              <a:t>ió</a:t>
            </a:r>
            <a:r>
              <a:rPr sz="1700" b="1" spc="-185" dirty="0" err="1" smtClean="0">
                <a:latin typeface="Tahoma"/>
                <a:cs typeface="Tahoma"/>
              </a:rPr>
              <a:t>n</a:t>
            </a:r>
            <a:endParaRPr sz="1700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75296" y="1541018"/>
            <a:ext cx="2811780" cy="283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700" b="1" spc="-85" dirty="0">
                <a:latin typeface="Tahoma"/>
                <a:cs typeface="Tahoma"/>
              </a:rPr>
              <a:t>¿Preguntas?</a:t>
            </a:r>
            <a:r>
              <a:rPr sz="1700" b="1" spc="60" dirty="0">
                <a:latin typeface="Tahoma"/>
                <a:cs typeface="Tahoma"/>
              </a:rPr>
              <a:t> </a:t>
            </a:r>
            <a:r>
              <a:rPr sz="1700" b="1" spc="-90" dirty="0">
                <a:latin typeface="Tahoma"/>
                <a:cs typeface="Tahoma"/>
              </a:rPr>
              <a:t>¿Comentarios?</a:t>
            </a:r>
            <a:endParaRPr sz="1700">
              <a:latin typeface="Tahoma"/>
              <a:cs typeface="Tahoma"/>
            </a:endParaRPr>
          </a:p>
        </p:txBody>
      </p:sp>
    </p:spTree>
  </p:cSld>
  <p:clrMapOvr>
    <a:masterClrMapping/>
  </p:clrMapOvr>
  <p:transition>
    <p:cut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1340</Words>
  <Application>Microsoft Office PowerPoint</Application>
  <PresentationFormat>Personalizado</PresentationFormat>
  <Paragraphs>214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Office Theme</vt:lpstr>
      <vt:lpstr>Presentación de PowerPoint</vt:lpstr>
      <vt:lpstr>Plan de la Presentación</vt:lpstr>
      <vt:lpstr>Presentación de PowerPoint</vt:lpstr>
      <vt:lpstr>Uso de distribuciones aproximadas</vt:lpstr>
      <vt:lpstr>Estudio de caso</vt:lpstr>
      <vt:lpstr>Estudio de caso</vt:lpstr>
      <vt:lpstr>Estudio de caso</vt:lpstr>
      <vt:lpstr>Estudio de caso- Código de Simulación  Monte Carlo</vt:lpstr>
      <vt:lpstr>Estudio de caso</vt:lpstr>
      <vt:lpstr>Conclusiones y futuros trabajos</vt:lpstr>
      <vt:lpstr>Conclusiones y futuros trabajos</vt:lpstr>
      <vt:lpstr>Bibliografía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Una reflexión acerca del uso de distribuciones aproximadas </dc:title>
  <dc:creator>*Carlos López-Vázquez. ** Esther Hochsztain </dc:creator>
  <cp:lastModifiedBy>carlos</cp:lastModifiedBy>
  <cp:revision>1</cp:revision>
  <dcterms:created xsi:type="dcterms:W3CDTF">2016-11-01T11:23:22Z</dcterms:created>
  <dcterms:modified xsi:type="dcterms:W3CDTF">2016-11-01T14:28:51Z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2016-10-26T00:00:00Z</vt:filetime>
  </property>
  <property fmtid="{D5CDD505-2E9C-101B-9397-08002B2CF9AE}" pid="3" name="Creator">
    <vt:lpwstr>LaTeX with Beamer class version 3.36</vt:lpwstr>
  </property>
  <property fmtid="{D5CDD505-2E9C-101B-9397-08002B2CF9AE}" pid="4" name="LastSaved">
    <vt:filetime>2016-11-01T00:00:00Z</vt:filetime>
  </property>
</Properties>
</file>